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7" r:id="rId3"/>
    <p:sldId id="308" r:id="rId4"/>
    <p:sldId id="303" r:id="rId5"/>
    <p:sldId id="307" r:id="rId6"/>
    <p:sldId id="288" r:id="rId7"/>
    <p:sldId id="290" r:id="rId8"/>
    <p:sldId id="291" r:id="rId9"/>
    <p:sldId id="289" r:id="rId10"/>
    <p:sldId id="260" r:id="rId11"/>
    <p:sldId id="264" r:id="rId12"/>
    <p:sldId id="271" r:id="rId13"/>
    <p:sldId id="305" r:id="rId14"/>
    <p:sldId id="272" r:id="rId15"/>
    <p:sldId id="275" r:id="rId16"/>
    <p:sldId id="278" r:id="rId17"/>
    <p:sldId id="274" r:id="rId18"/>
    <p:sldId id="273" r:id="rId19"/>
    <p:sldId id="276" r:id="rId20"/>
    <p:sldId id="277" r:id="rId21"/>
    <p:sldId id="279" r:id="rId22"/>
    <p:sldId id="268" r:id="rId23"/>
    <p:sldId id="261" r:id="rId24"/>
    <p:sldId id="286" r:id="rId25"/>
    <p:sldId id="287" r:id="rId26"/>
    <p:sldId id="280" r:id="rId27"/>
    <p:sldId id="258" r:id="rId28"/>
    <p:sldId id="297" r:id="rId29"/>
    <p:sldId id="299" r:id="rId30"/>
    <p:sldId id="298" r:id="rId31"/>
    <p:sldId id="300" r:id="rId32"/>
    <p:sldId id="301" r:id="rId33"/>
    <p:sldId id="306" r:id="rId34"/>
    <p:sldId id="266" r:id="rId35"/>
    <p:sldId id="259" r:id="rId36"/>
    <p:sldId id="267" r:id="rId37"/>
    <p:sldId id="292" r:id="rId38"/>
    <p:sldId id="296" r:id="rId39"/>
    <p:sldId id="293" r:id="rId40"/>
    <p:sldId id="282" r:id="rId41"/>
    <p:sldId id="283" r:id="rId42"/>
    <p:sldId id="284" r:id="rId43"/>
    <p:sldId id="285" r:id="rId44"/>
    <p:sldId id="304" r:id="rId45"/>
    <p:sldId id="281" r:id="rId46"/>
    <p:sldId id="309" r:id="rId47"/>
    <p:sldId id="262" r:id="rId4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lja van Meerveld" initials="IvM" lastIdx="39" clrIdx="0">
    <p:extLst>
      <p:ext uri="{19B8F6BF-5375-455C-9EA6-DF929625EA0E}">
        <p15:presenceInfo xmlns:p15="http://schemas.microsoft.com/office/powerpoint/2012/main" userId="Ilja van Meerveld" providerId="None"/>
      </p:ext>
    </p:extLst>
  </p:cmAuthor>
  <p:cmAuthor id="2" name="Jan Seibert" initials="JS" lastIdx="8" clrIdx="1">
    <p:extLst>
      <p:ext uri="{19B8F6BF-5375-455C-9EA6-DF929625EA0E}">
        <p15:presenceInfo xmlns:p15="http://schemas.microsoft.com/office/powerpoint/2012/main" userId="Jan Seiber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150"/>
    <a:srgbClr val="FCDE03"/>
    <a:srgbClr val="0072BC"/>
    <a:srgbClr val="9A99CB"/>
    <a:srgbClr val="97658E"/>
    <a:srgbClr val="878FC7"/>
    <a:srgbClr val="554C7A"/>
    <a:srgbClr val="99A9C8"/>
    <a:srgbClr val="93A6C8"/>
    <a:srgbClr val="8FA3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06" autoAdjust="0"/>
  </p:normalViewPr>
  <p:slideViewPr>
    <p:cSldViewPr snapToGrid="0" showGuides="1">
      <p:cViewPr varScale="1">
        <p:scale>
          <a:sx n="69" d="100"/>
          <a:sy n="69" d="100"/>
        </p:scale>
        <p:origin x="486" y="28"/>
      </p:cViewPr>
      <p:guideLst>
        <p:guide orient="horz" pos="2160"/>
        <p:guide pos="3840"/>
      </p:guideLst>
    </p:cSldViewPr>
  </p:slideViewPr>
  <p:outlineViewPr>
    <p:cViewPr>
      <p:scale>
        <a:sx n="33" d="100"/>
        <a:sy n="33" d="100"/>
      </p:scale>
      <p:origin x="0" y="-1956"/>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2" d="100"/>
          <a:sy n="92" d="100"/>
        </p:scale>
        <p:origin x="3648"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6A1FF-A5C8-4059-B25C-95201BBBCBE5}" type="datetimeFigureOut">
              <a:rPr lang="de-CH" smtClean="0"/>
              <a:t>17.04.2024</a:t>
            </a:fld>
            <a:endParaRPr lang="de-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585110-A0C3-4661-BF70-5614612212A8}" type="slidenum">
              <a:rPr lang="de-CH" smtClean="0"/>
              <a:t>‹#›</a:t>
            </a:fld>
            <a:endParaRPr lang="de-CH"/>
          </a:p>
        </p:txBody>
      </p:sp>
    </p:spTree>
    <p:extLst>
      <p:ext uri="{BB962C8B-B14F-4D97-AF65-F5344CB8AC3E}">
        <p14:creationId xmlns:p14="http://schemas.microsoft.com/office/powerpoint/2010/main" val="303961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5"/>
          </p:nvPr>
        </p:nvSpPr>
        <p:spPr/>
        <p:txBody>
          <a:bodyPr/>
          <a:lstStyle/>
          <a:p>
            <a:fld id="{CA585110-A0C3-4661-BF70-5614612212A8}" type="slidenum">
              <a:rPr lang="de-CH" smtClean="0"/>
              <a:t>1</a:t>
            </a:fld>
            <a:endParaRPr lang="de-CH"/>
          </a:p>
        </p:txBody>
      </p:sp>
    </p:spTree>
    <p:extLst>
      <p:ext uri="{BB962C8B-B14F-4D97-AF65-F5344CB8AC3E}">
        <p14:creationId xmlns:p14="http://schemas.microsoft.com/office/powerpoint/2010/main" val="2185344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19</a:t>
            </a:fld>
            <a:endParaRPr lang="de-CH"/>
          </a:p>
        </p:txBody>
      </p:sp>
    </p:spTree>
    <p:extLst>
      <p:ext uri="{BB962C8B-B14F-4D97-AF65-F5344CB8AC3E}">
        <p14:creationId xmlns:p14="http://schemas.microsoft.com/office/powerpoint/2010/main" val="3984636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20</a:t>
            </a:fld>
            <a:endParaRPr lang="de-CH"/>
          </a:p>
        </p:txBody>
      </p:sp>
    </p:spTree>
    <p:extLst>
      <p:ext uri="{BB962C8B-B14F-4D97-AF65-F5344CB8AC3E}">
        <p14:creationId xmlns:p14="http://schemas.microsoft.com/office/powerpoint/2010/main" val="1284962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24</a:t>
            </a:fld>
            <a:endParaRPr lang="de-CH"/>
          </a:p>
        </p:txBody>
      </p:sp>
    </p:spTree>
    <p:extLst>
      <p:ext uri="{BB962C8B-B14F-4D97-AF65-F5344CB8AC3E}">
        <p14:creationId xmlns:p14="http://schemas.microsoft.com/office/powerpoint/2010/main" val="3260026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25</a:t>
            </a:fld>
            <a:endParaRPr lang="de-CH"/>
          </a:p>
        </p:txBody>
      </p:sp>
    </p:spTree>
    <p:extLst>
      <p:ext uri="{BB962C8B-B14F-4D97-AF65-F5344CB8AC3E}">
        <p14:creationId xmlns:p14="http://schemas.microsoft.com/office/powerpoint/2010/main" val="3913362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28</a:t>
            </a:fld>
            <a:endParaRPr lang="de-CH"/>
          </a:p>
        </p:txBody>
      </p:sp>
    </p:spTree>
    <p:extLst>
      <p:ext uri="{BB962C8B-B14F-4D97-AF65-F5344CB8AC3E}">
        <p14:creationId xmlns:p14="http://schemas.microsoft.com/office/powerpoint/2010/main" val="3596446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29</a:t>
            </a:fld>
            <a:endParaRPr lang="de-CH"/>
          </a:p>
        </p:txBody>
      </p:sp>
    </p:spTree>
    <p:extLst>
      <p:ext uri="{BB962C8B-B14F-4D97-AF65-F5344CB8AC3E}">
        <p14:creationId xmlns:p14="http://schemas.microsoft.com/office/powerpoint/2010/main" val="239915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30</a:t>
            </a:fld>
            <a:endParaRPr lang="de-CH"/>
          </a:p>
        </p:txBody>
      </p:sp>
    </p:spTree>
    <p:extLst>
      <p:ext uri="{BB962C8B-B14F-4D97-AF65-F5344CB8AC3E}">
        <p14:creationId xmlns:p14="http://schemas.microsoft.com/office/powerpoint/2010/main" val="1872455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31</a:t>
            </a:fld>
            <a:endParaRPr lang="de-CH"/>
          </a:p>
        </p:txBody>
      </p:sp>
    </p:spTree>
    <p:extLst>
      <p:ext uri="{BB962C8B-B14F-4D97-AF65-F5344CB8AC3E}">
        <p14:creationId xmlns:p14="http://schemas.microsoft.com/office/powerpoint/2010/main" val="1885832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32</a:t>
            </a:fld>
            <a:endParaRPr lang="de-CH"/>
          </a:p>
        </p:txBody>
      </p:sp>
    </p:spTree>
    <p:extLst>
      <p:ext uri="{BB962C8B-B14F-4D97-AF65-F5344CB8AC3E}">
        <p14:creationId xmlns:p14="http://schemas.microsoft.com/office/powerpoint/2010/main" val="557092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33</a:t>
            </a:fld>
            <a:endParaRPr lang="de-CH"/>
          </a:p>
        </p:txBody>
      </p:sp>
    </p:spTree>
    <p:extLst>
      <p:ext uri="{BB962C8B-B14F-4D97-AF65-F5344CB8AC3E}">
        <p14:creationId xmlns:p14="http://schemas.microsoft.com/office/powerpoint/2010/main" val="1368142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11</a:t>
            </a:fld>
            <a:endParaRPr lang="de-CH"/>
          </a:p>
        </p:txBody>
      </p:sp>
    </p:spTree>
    <p:extLst>
      <p:ext uri="{BB962C8B-B14F-4D97-AF65-F5344CB8AC3E}">
        <p14:creationId xmlns:p14="http://schemas.microsoft.com/office/powerpoint/2010/main" val="1171459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38</a:t>
            </a:fld>
            <a:endParaRPr lang="de-CH"/>
          </a:p>
        </p:txBody>
      </p:sp>
    </p:spTree>
    <p:extLst>
      <p:ext uri="{BB962C8B-B14F-4D97-AF65-F5344CB8AC3E}">
        <p14:creationId xmlns:p14="http://schemas.microsoft.com/office/powerpoint/2010/main" val="4090513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41</a:t>
            </a:fld>
            <a:endParaRPr lang="de-CH"/>
          </a:p>
        </p:txBody>
      </p:sp>
    </p:spTree>
    <p:extLst>
      <p:ext uri="{BB962C8B-B14F-4D97-AF65-F5344CB8AC3E}">
        <p14:creationId xmlns:p14="http://schemas.microsoft.com/office/powerpoint/2010/main" val="3018915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42</a:t>
            </a:fld>
            <a:endParaRPr lang="de-CH"/>
          </a:p>
        </p:txBody>
      </p:sp>
    </p:spTree>
    <p:extLst>
      <p:ext uri="{BB962C8B-B14F-4D97-AF65-F5344CB8AC3E}">
        <p14:creationId xmlns:p14="http://schemas.microsoft.com/office/powerpoint/2010/main" val="1639062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43</a:t>
            </a:fld>
            <a:endParaRPr lang="de-CH"/>
          </a:p>
        </p:txBody>
      </p:sp>
    </p:spTree>
    <p:extLst>
      <p:ext uri="{BB962C8B-B14F-4D97-AF65-F5344CB8AC3E}">
        <p14:creationId xmlns:p14="http://schemas.microsoft.com/office/powerpoint/2010/main" val="951462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44</a:t>
            </a:fld>
            <a:endParaRPr lang="de-CH"/>
          </a:p>
        </p:txBody>
      </p:sp>
    </p:spTree>
    <p:extLst>
      <p:ext uri="{BB962C8B-B14F-4D97-AF65-F5344CB8AC3E}">
        <p14:creationId xmlns:p14="http://schemas.microsoft.com/office/powerpoint/2010/main" val="903177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12</a:t>
            </a:fld>
            <a:endParaRPr lang="de-CH"/>
          </a:p>
        </p:txBody>
      </p:sp>
    </p:spTree>
    <p:extLst>
      <p:ext uri="{BB962C8B-B14F-4D97-AF65-F5344CB8AC3E}">
        <p14:creationId xmlns:p14="http://schemas.microsoft.com/office/powerpoint/2010/main" val="3325672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13</a:t>
            </a:fld>
            <a:endParaRPr lang="de-CH"/>
          </a:p>
        </p:txBody>
      </p:sp>
    </p:spTree>
    <p:extLst>
      <p:ext uri="{BB962C8B-B14F-4D97-AF65-F5344CB8AC3E}">
        <p14:creationId xmlns:p14="http://schemas.microsoft.com/office/powerpoint/2010/main" val="110402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14</a:t>
            </a:fld>
            <a:endParaRPr lang="de-CH"/>
          </a:p>
        </p:txBody>
      </p:sp>
    </p:spTree>
    <p:extLst>
      <p:ext uri="{BB962C8B-B14F-4D97-AF65-F5344CB8AC3E}">
        <p14:creationId xmlns:p14="http://schemas.microsoft.com/office/powerpoint/2010/main" val="4026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15</a:t>
            </a:fld>
            <a:endParaRPr lang="de-CH"/>
          </a:p>
        </p:txBody>
      </p:sp>
    </p:spTree>
    <p:extLst>
      <p:ext uri="{BB962C8B-B14F-4D97-AF65-F5344CB8AC3E}">
        <p14:creationId xmlns:p14="http://schemas.microsoft.com/office/powerpoint/2010/main" val="901220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16</a:t>
            </a:fld>
            <a:endParaRPr lang="de-CH"/>
          </a:p>
        </p:txBody>
      </p:sp>
    </p:spTree>
    <p:extLst>
      <p:ext uri="{BB962C8B-B14F-4D97-AF65-F5344CB8AC3E}">
        <p14:creationId xmlns:p14="http://schemas.microsoft.com/office/powerpoint/2010/main" val="3052565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17</a:t>
            </a:fld>
            <a:endParaRPr lang="de-CH"/>
          </a:p>
        </p:txBody>
      </p:sp>
    </p:spTree>
    <p:extLst>
      <p:ext uri="{BB962C8B-B14F-4D97-AF65-F5344CB8AC3E}">
        <p14:creationId xmlns:p14="http://schemas.microsoft.com/office/powerpoint/2010/main" val="3812576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CA585110-A0C3-4661-BF70-5614612212A8}" type="slidenum">
              <a:rPr lang="de-CH" smtClean="0"/>
              <a:t>18</a:t>
            </a:fld>
            <a:endParaRPr lang="de-CH"/>
          </a:p>
        </p:txBody>
      </p:sp>
    </p:spTree>
    <p:extLst>
      <p:ext uri="{BB962C8B-B14F-4D97-AF65-F5344CB8AC3E}">
        <p14:creationId xmlns:p14="http://schemas.microsoft.com/office/powerpoint/2010/main" val="1234504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4FA33-D36E-4F0F-8EE8-1EB13E32E4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CH"/>
          </a:p>
        </p:txBody>
      </p:sp>
      <p:sp>
        <p:nvSpPr>
          <p:cNvPr id="3" name="Subtitle 2">
            <a:extLst>
              <a:ext uri="{FF2B5EF4-FFF2-40B4-BE49-F238E27FC236}">
                <a16:creationId xmlns:a16="http://schemas.microsoft.com/office/drawing/2014/main" id="{224A819F-3135-4724-BF46-B79ABFD16C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a:p>
        </p:txBody>
      </p:sp>
      <p:sp>
        <p:nvSpPr>
          <p:cNvPr id="4" name="Date Placeholder 3">
            <a:extLst>
              <a:ext uri="{FF2B5EF4-FFF2-40B4-BE49-F238E27FC236}">
                <a16:creationId xmlns:a16="http://schemas.microsoft.com/office/drawing/2014/main" id="{136F3583-E24D-4DDD-A15C-661708003F4E}"/>
              </a:ext>
            </a:extLst>
          </p:cNvPr>
          <p:cNvSpPr>
            <a:spLocks noGrp="1"/>
          </p:cNvSpPr>
          <p:nvPr>
            <p:ph type="dt" sz="half" idx="10"/>
          </p:nvPr>
        </p:nvSpPr>
        <p:spPr/>
        <p:txBody>
          <a:bodyPr/>
          <a:lstStyle/>
          <a:p>
            <a:fld id="{5815E159-B6F6-46A5-B6B4-C41ABEE678E9}" type="datetimeFigureOut">
              <a:rPr lang="de-CH" smtClean="0"/>
              <a:t>17.04.2024</a:t>
            </a:fld>
            <a:endParaRPr lang="de-CH"/>
          </a:p>
        </p:txBody>
      </p:sp>
      <p:sp>
        <p:nvSpPr>
          <p:cNvPr id="5" name="Footer Placeholder 4">
            <a:extLst>
              <a:ext uri="{FF2B5EF4-FFF2-40B4-BE49-F238E27FC236}">
                <a16:creationId xmlns:a16="http://schemas.microsoft.com/office/drawing/2014/main" id="{4F2AA2E8-7CD0-4078-AB9C-39B49EBAFF93}"/>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126ED02B-309B-4646-A002-E5F68851893D}"/>
              </a:ext>
            </a:extLst>
          </p:cNvPr>
          <p:cNvSpPr>
            <a:spLocks noGrp="1"/>
          </p:cNvSpPr>
          <p:nvPr>
            <p:ph type="sldNum" sz="quarter" idx="12"/>
          </p:nvPr>
        </p:nvSpPr>
        <p:spPr/>
        <p:txBody>
          <a:bodyPr/>
          <a:lstStyle/>
          <a:p>
            <a:fld id="{2B5AB6DC-17C0-4C12-BD47-1BEE612124B2}" type="slidenum">
              <a:rPr lang="de-CH" smtClean="0"/>
              <a:t>‹#›</a:t>
            </a:fld>
            <a:endParaRPr lang="de-CH"/>
          </a:p>
        </p:txBody>
      </p:sp>
    </p:spTree>
    <p:extLst>
      <p:ext uri="{BB962C8B-B14F-4D97-AF65-F5344CB8AC3E}">
        <p14:creationId xmlns:p14="http://schemas.microsoft.com/office/powerpoint/2010/main" val="3368179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C317-B6B5-425D-A352-CB47B44B87E6}"/>
              </a:ext>
            </a:extLst>
          </p:cNvPr>
          <p:cNvSpPr>
            <a:spLocks noGrp="1"/>
          </p:cNvSpPr>
          <p:nvPr>
            <p:ph type="title"/>
          </p:nvPr>
        </p:nvSpPr>
        <p:spPr/>
        <p:txBody>
          <a:bodyPr/>
          <a:lstStyle/>
          <a:p>
            <a:r>
              <a:rPr lang="en-US"/>
              <a:t>Click to edit Master title style</a:t>
            </a:r>
            <a:endParaRPr lang="de-CH"/>
          </a:p>
        </p:txBody>
      </p:sp>
      <p:sp>
        <p:nvSpPr>
          <p:cNvPr id="3" name="Vertical Text Placeholder 2">
            <a:extLst>
              <a:ext uri="{FF2B5EF4-FFF2-40B4-BE49-F238E27FC236}">
                <a16:creationId xmlns:a16="http://schemas.microsoft.com/office/drawing/2014/main" id="{801DED1A-034F-4902-9C59-5473A8E1201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a:extLst>
              <a:ext uri="{FF2B5EF4-FFF2-40B4-BE49-F238E27FC236}">
                <a16:creationId xmlns:a16="http://schemas.microsoft.com/office/drawing/2014/main" id="{029EE173-DD69-49D9-999C-27B42D420948}"/>
              </a:ext>
            </a:extLst>
          </p:cNvPr>
          <p:cNvSpPr>
            <a:spLocks noGrp="1"/>
          </p:cNvSpPr>
          <p:nvPr>
            <p:ph type="dt" sz="half" idx="10"/>
          </p:nvPr>
        </p:nvSpPr>
        <p:spPr/>
        <p:txBody>
          <a:bodyPr/>
          <a:lstStyle/>
          <a:p>
            <a:fld id="{5815E159-B6F6-46A5-B6B4-C41ABEE678E9}" type="datetimeFigureOut">
              <a:rPr lang="de-CH" smtClean="0"/>
              <a:t>17.04.2024</a:t>
            </a:fld>
            <a:endParaRPr lang="de-CH"/>
          </a:p>
        </p:txBody>
      </p:sp>
      <p:sp>
        <p:nvSpPr>
          <p:cNvPr id="5" name="Footer Placeholder 4">
            <a:extLst>
              <a:ext uri="{FF2B5EF4-FFF2-40B4-BE49-F238E27FC236}">
                <a16:creationId xmlns:a16="http://schemas.microsoft.com/office/drawing/2014/main" id="{84DB56A8-ACE5-475A-8CAF-5BB030FAC599}"/>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E786ED26-A099-4337-B0CA-C42B715C9D9A}"/>
              </a:ext>
            </a:extLst>
          </p:cNvPr>
          <p:cNvSpPr>
            <a:spLocks noGrp="1"/>
          </p:cNvSpPr>
          <p:nvPr>
            <p:ph type="sldNum" sz="quarter" idx="12"/>
          </p:nvPr>
        </p:nvSpPr>
        <p:spPr/>
        <p:txBody>
          <a:bodyPr/>
          <a:lstStyle/>
          <a:p>
            <a:fld id="{2B5AB6DC-17C0-4C12-BD47-1BEE612124B2}" type="slidenum">
              <a:rPr lang="de-CH" smtClean="0"/>
              <a:t>‹#›</a:t>
            </a:fld>
            <a:endParaRPr lang="de-CH"/>
          </a:p>
        </p:txBody>
      </p:sp>
    </p:spTree>
    <p:extLst>
      <p:ext uri="{BB962C8B-B14F-4D97-AF65-F5344CB8AC3E}">
        <p14:creationId xmlns:p14="http://schemas.microsoft.com/office/powerpoint/2010/main" val="198396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BAEE64-6CF0-477D-8AA9-BE4A69A6B9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e-CH"/>
          </a:p>
        </p:txBody>
      </p:sp>
      <p:sp>
        <p:nvSpPr>
          <p:cNvPr id="3" name="Vertical Text Placeholder 2">
            <a:extLst>
              <a:ext uri="{FF2B5EF4-FFF2-40B4-BE49-F238E27FC236}">
                <a16:creationId xmlns:a16="http://schemas.microsoft.com/office/drawing/2014/main" id="{80CDD698-581C-4900-94CB-CE69271E96E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a:extLst>
              <a:ext uri="{FF2B5EF4-FFF2-40B4-BE49-F238E27FC236}">
                <a16:creationId xmlns:a16="http://schemas.microsoft.com/office/drawing/2014/main" id="{6A1F2584-7CF7-4A89-BB95-F542949AA6F0}"/>
              </a:ext>
            </a:extLst>
          </p:cNvPr>
          <p:cNvSpPr>
            <a:spLocks noGrp="1"/>
          </p:cNvSpPr>
          <p:nvPr>
            <p:ph type="dt" sz="half" idx="10"/>
          </p:nvPr>
        </p:nvSpPr>
        <p:spPr/>
        <p:txBody>
          <a:bodyPr/>
          <a:lstStyle/>
          <a:p>
            <a:fld id="{5815E159-B6F6-46A5-B6B4-C41ABEE678E9}" type="datetimeFigureOut">
              <a:rPr lang="de-CH" smtClean="0"/>
              <a:t>17.04.2024</a:t>
            </a:fld>
            <a:endParaRPr lang="de-CH"/>
          </a:p>
        </p:txBody>
      </p:sp>
      <p:sp>
        <p:nvSpPr>
          <p:cNvPr id="5" name="Footer Placeholder 4">
            <a:extLst>
              <a:ext uri="{FF2B5EF4-FFF2-40B4-BE49-F238E27FC236}">
                <a16:creationId xmlns:a16="http://schemas.microsoft.com/office/drawing/2014/main" id="{53AEED07-2D83-4F39-B458-BE3B523BDD47}"/>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509F9F6C-EA2F-42B3-86B9-416BFF27AD40}"/>
              </a:ext>
            </a:extLst>
          </p:cNvPr>
          <p:cNvSpPr>
            <a:spLocks noGrp="1"/>
          </p:cNvSpPr>
          <p:nvPr>
            <p:ph type="sldNum" sz="quarter" idx="12"/>
          </p:nvPr>
        </p:nvSpPr>
        <p:spPr/>
        <p:txBody>
          <a:bodyPr/>
          <a:lstStyle/>
          <a:p>
            <a:fld id="{2B5AB6DC-17C0-4C12-BD47-1BEE612124B2}" type="slidenum">
              <a:rPr lang="de-CH" smtClean="0"/>
              <a:t>‹#›</a:t>
            </a:fld>
            <a:endParaRPr lang="de-CH"/>
          </a:p>
        </p:txBody>
      </p:sp>
    </p:spTree>
    <p:extLst>
      <p:ext uri="{BB962C8B-B14F-4D97-AF65-F5344CB8AC3E}">
        <p14:creationId xmlns:p14="http://schemas.microsoft.com/office/powerpoint/2010/main" val="538126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37BAB-6A27-4AFC-8EC7-08574A88A4E9}"/>
              </a:ext>
            </a:extLst>
          </p:cNvPr>
          <p:cNvSpPr>
            <a:spLocks noGrp="1"/>
          </p:cNvSpPr>
          <p:nvPr>
            <p:ph type="title"/>
          </p:nvPr>
        </p:nvSpPr>
        <p:spPr/>
        <p:txBody>
          <a:bodyPr/>
          <a:lstStyle/>
          <a:p>
            <a:r>
              <a:rPr lang="en-US"/>
              <a:t>Click to edit Master title style</a:t>
            </a:r>
            <a:endParaRPr lang="de-CH"/>
          </a:p>
        </p:txBody>
      </p:sp>
      <p:sp>
        <p:nvSpPr>
          <p:cNvPr id="3" name="Content Placeholder 2">
            <a:extLst>
              <a:ext uri="{FF2B5EF4-FFF2-40B4-BE49-F238E27FC236}">
                <a16:creationId xmlns:a16="http://schemas.microsoft.com/office/drawing/2014/main" id="{2D2D5306-DB21-4E5D-9E8D-3E3B2D5F3B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a:extLst>
              <a:ext uri="{FF2B5EF4-FFF2-40B4-BE49-F238E27FC236}">
                <a16:creationId xmlns:a16="http://schemas.microsoft.com/office/drawing/2014/main" id="{AD34CA62-408B-4D9B-B670-21450B281EC0}"/>
              </a:ext>
            </a:extLst>
          </p:cNvPr>
          <p:cNvSpPr>
            <a:spLocks noGrp="1"/>
          </p:cNvSpPr>
          <p:nvPr>
            <p:ph type="dt" sz="half" idx="10"/>
          </p:nvPr>
        </p:nvSpPr>
        <p:spPr/>
        <p:txBody>
          <a:bodyPr/>
          <a:lstStyle/>
          <a:p>
            <a:fld id="{5815E159-B6F6-46A5-B6B4-C41ABEE678E9}" type="datetimeFigureOut">
              <a:rPr lang="de-CH" smtClean="0"/>
              <a:t>17.04.2024</a:t>
            </a:fld>
            <a:endParaRPr lang="de-CH"/>
          </a:p>
        </p:txBody>
      </p:sp>
      <p:sp>
        <p:nvSpPr>
          <p:cNvPr id="5" name="Footer Placeholder 4">
            <a:extLst>
              <a:ext uri="{FF2B5EF4-FFF2-40B4-BE49-F238E27FC236}">
                <a16:creationId xmlns:a16="http://schemas.microsoft.com/office/drawing/2014/main" id="{0AE29705-9F74-4F3E-9806-017518907EA5}"/>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5BA64F05-B206-4CB4-BCD3-8B1EB8AEF344}"/>
              </a:ext>
            </a:extLst>
          </p:cNvPr>
          <p:cNvSpPr>
            <a:spLocks noGrp="1"/>
          </p:cNvSpPr>
          <p:nvPr>
            <p:ph type="sldNum" sz="quarter" idx="12"/>
          </p:nvPr>
        </p:nvSpPr>
        <p:spPr/>
        <p:txBody>
          <a:bodyPr/>
          <a:lstStyle/>
          <a:p>
            <a:fld id="{2B5AB6DC-17C0-4C12-BD47-1BEE612124B2}" type="slidenum">
              <a:rPr lang="de-CH" smtClean="0"/>
              <a:t>‹#›</a:t>
            </a:fld>
            <a:endParaRPr lang="de-CH"/>
          </a:p>
        </p:txBody>
      </p:sp>
    </p:spTree>
    <p:extLst>
      <p:ext uri="{BB962C8B-B14F-4D97-AF65-F5344CB8AC3E}">
        <p14:creationId xmlns:p14="http://schemas.microsoft.com/office/powerpoint/2010/main" val="1878440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160E3-5A7D-400C-9B19-90F55F0E60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CH"/>
          </a:p>
        </p:txBody>
      </p:sp>
      <p:sp>
        <p:nvSpPr>
          <p:cNvPr id="3" name="Text Placeholder 2">
            <a:extLst>
              <a:ext uri="{FF2B5EF4-FFF2-40B4-BE49-F238E27FC236}">
                <a16:creationId xmlns:a16="http://schemas.microsoft.com/office/drawing/2014/main" id="{2CC50B5D-6835-4053-B28F-31E0CF34AA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A9141E-916B-4C91-885C-17446A71619D}"/>
              </a:ext>
            </a:extLst>
          </p:cNvPr>
          <p:cNvSpPr>
            <a:spLocks noGrp="1"/>
          </p:cNvSpPr>
          <p:nvPr>
            <p:ph type="dt" sz="half" idx="10"/>
          </p:nvPr>
        </p:nvSpPr>
        <p:spPr/>
        <p:txBody>
          <a:bodyPr/>
          <a:lstStyle/>
          <a:p>
            <a:fld id="{5815E159-B6F6-46A5-B6B4-C41ABEE678E9}" type="datetimeFigureOut">
              <a:rPr lang="de-CH" smtClean="0"/>
              <a:t>17.04.2024</a:t>
            </a:fld>
            <a:endParaRPr lang="de-CH"/>
          </a:p>
        </p:txBody>
      </p:sp>
      <p:sp>
        <p:nvSpPr>
          <p:cNvPr id="5" name="Footer Placeholder 4">
            <a:extLst>
              <a:ext uri="{FF2B5EF4-FFF2-40B4-BE49-F238E27FC236}">
                <a16:creationId xmlns:a16="http://schemas.microsoft.com/office/drawing/2014/main" id="{A53A055F-F2ED-40B3-A06F-AD52A406CC38}"/>
              </a:ext>
            </a:extLst>
          </p:cNvPr>
          <p:cNvSpPr>
            <a:spLocks noGrp="1"/>
          </p:cNvSpPr>
          <p:nvPr>
            <p:ph type="ftr" sz="quarter" idx="11"/>
          </p:nvPr>
        </p:nvSpPr>
        <p:spPr/>
        <p:txBody>
          <a:bodyPr/>
          <a:lstStyle/>
          <a:p>
            <a:endParaRPr lang="de-CH"/>
          </a:p>
        </p:txBody>
      </p:sp>
      <p:sp>
        <p:nvSpPr>
          <p:cNvPr id="6" name="Slide Number Placeholder 5">
            <a:extLst>
              <a:ext uri="{FF2B5EF4-FFF2-40B4-BE49-F238E27FC236}">
                <a16:creationId xmlns:a16="http://schemas.microsoft.com/office/drawing/2014/main" id="{1B96BD5C-3A66-4D54-B20D-2DD3A5FC1550}"/>
              </a:ext>
            </a:extLst>
          </p:cNvPr>
          <p:cNvSpPr>
            <a:spLocks noGrp="1"/>
          </p:cNvSpPr>
          <p:nvPr>
            <p:ph type="sldNum" sz="quarter" idx="12"/>
          </p:nvPr>
        </p:nvSpPr>
        <p:spPr/>
        <p:txBody>
          <a:bodyPr/>
          <a:lstStyle/>
          <a:p>
            <a:fld id="{2B5AB6DC-17C0-4C12-BD47-1BEE612124B2}" type="slidenum">
              <a:rPr lang="de-CH" smtClean="0"/>
              <a:t>‹#›</a:t>
            </a:fld>
            <a:endParaRPr lang="de-CH"/>
          </a:p>
        </p:txBody>
      </p:sp>
    </p:spTree>
    <p:extLst>
      <p:ext uri="{BB962C8B-B14F-4D97-AF65-F5344CB8AC3E}">
        <p14:creationId xmlns:p14="http://schemas.microsoft.com/office/powerpoint/2010/main" val="4159146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444F5-E3E5-4C82-9631-4E1EE1AC7BCB}"/>
              </a:ext>
            </a:extLst>
          </p:cNvPr>
          <p:cNvSpPr>
            <a:spLocks noGrp="1"/>
          </p:cNvSpPr>
          <p:nvPr>
            <p:ph type="title"/>
          </p:nvPr>
        </p:nvSpPr>
        <p:spPr/>
        <p:txBody>
          <a:bodyPr/>
          <a:lstStyle/>
          <a:p>
            <a:r>
              <a:rPr lang="en-US"/>
              <a:t>Click to edit Master title style</a:t>
            </a:r>
            <a:endParaRPr lang="de-CH"/>
          </a:p>
        </p:txBody>
      </p:sp>
      <p:sp>
        <p:nvSpPr>
          <p:cNvPr id="3" name="Content Placeholder 2">
            <a:extLst>
              <a:ext uri="{FF2B5EF4-FFF2-40B4-BE49-F238E27FC236}">
                <a16:creationId xmlns:a16="http://schemas.microsoft.com/office/drawing/2014/main" id="{DC38A1CF-6D96-429D-862D-10DAC81883F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Content Placeholder 3">
            <a:extLst>
              <a:ext uri="{FF2B5EF4-FFF2-40B4-BE49-F238E27FC236}">
                <a16:creationId xmlns:a16="http://schemas.microsoft.com/office/drawing/2014/main" id="{19D11D0F-476F-4753-98DF-4ACAF23F95A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Date Placeholder 4">
            <a:extLst>
              <a:ext uri="{FF2B5EF4-FFF2-40B4-BE49-F238E27FC236}">
                <a16:creationId xmlns:a16="http://schemas.microsoft.com/office/drawing/2014/main" id="{7676E6BC-0152-4B73-A978-3D4B4873ABDC}"/>
              </a:ext>
            </a:extLst>
          </p:cNvPr>
          <p:cNvSpPr>
            <a:spLocks noGrp="1"/>
          </p:cNvSpPr>
          <p:nvPr>
            <p:ph type="dt" sz="half" idx="10"/>
          </p:nvPr>
        </p:nvSpPr>
        <p:spPr/>
        <p:txBody>
          <a:bodyPr/>
          <a:lstStyle/>
          <a:p>
            <a:fld id="{5815E159-B6F6-46A5-B6B4-C41ABEE678E9}" type="datetimeFigureOut">
              <a:rPr lang="de-CH" smtClean="0"/>
              <a:t>17.04.2024</a:t>
            </a:fld>
            <a:endParaRPr lang="de-CH"/>
          </a:p>
        </p:txBody>
      </p:sp>
      <p:sp>
        <p:nvSpPr>
          <p:cNvPr id="6" name="Footer Placeholder 5">
            <a:extLst>
              <a:ext uri="{FF2B5EF4-FFF2-40B4-BE49-F238E27FC236}">
                <a16:creationId xmlns:a16="http://schemas.microsoft.com/office/drawing/2014/main" id="{55FD99DF-6AD3-4A05-BF03-E8643E27F41A}"/>
              </a:ext>
            </a:extLst>
          </p:cNvPr>
          <p:cNvSpPr>
            <a:spLocks noGrp="1"/>
          </p:cNvSpPr>
          <p:nvPr>
            <p:ph type="ftr" sz="quarter" idx="11"/>
          </p:nvPr>
        </p:nvSpPr>
        <p:spPr/>
        <p:txBody>
          <a:bodyPr/>
          <a:lstStyle/>
          <a:p>
            <a:endParaRPr lang="de-CH"/>
          </a:p>
        </p:txBody>
      </p:sp>
      <p:sp>
        <p:nvSpPr>
          <p:cNvPr id="7" name="Slide Number Placeholder 6">
            <a:extLst>
              <a:ext uri="{FF2B5EF4-FFF2-40B4-BE49-F238E27FC236}">
                <a16:creationId xmlns:a16="http://schemas.microsoft.com/office/drawing/2014/main" id="{5C740020-CAA0-485A-8A19-493D84FDAB75}"/>
              </a:ext>
            </a:extLst>
          </p:cNvPr>
          <p:cNvSpPr>
            <a:spLocks noGrp="1"/>
          </p:cNvSpPr>
          <p:nvPr>
            <p:ph type="sldNum" sz="quarter" idx="12"/>
          </p:nvPr>
        </p:nvSpPr>
        <p:spPr/>
        <p:txBody>
          <a:bodyPr/>
          <a:lstStyle/>
          <a:p>
            <a:fld id="{2B5AB6DC-17C0-4C12-BD47-1BEE612124B2}" type="slidenum">
              <a:rPr lang="de-CH" smtClean="0"/>
              <a:t>‹#›</a:t>
            </a:fld>
            <a:endParaRPr lang="de-CH"/>
          </a:p>
        </p:txBody>
      </p:sp>
    </p:spTree>
    <p:extLst>
      <p:ext uri="{BB962C8B-B14F-4D97-AF65-F5344CB8AC3E}">
        <p14:creationId xmlns:p14="http://schemas.microsoft.com/office/powerpoint/2010/main" val="1709740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2A4DB-10B9-4C52-A357-023088D4A83F}"/>
              </a:ext>
            </a:extLst>
          </p:cNvPr>
          <p:cNvSpPr>
            <a:spLocks noGrp="1"/>
          </p:cNvSpPr>
          <p:nvPr>
            <p:ph type="title"/>
          </p:nvPr>
        </p:nvSpPr>
        <p:spPr>
          <a:xfrm>
            <a:off x="839788" y="365125"/>
            <a:ext cx="10515600" cy="1325563"/>
          </a:xfrm>
        </p:spPr>
        <p:txBody>
          <a:bodyPr/>
          <a:lstStyle/>
          <a:p>
            <a:r>
              <a:rPr lang="en-US"/>
              <a:t>Click to edit Master title style</a:t>
            </a:r>
            <a:endParaRPr lang="de-CH"/>
          </a:p>
        </p:txBody>
      </p:sp>
      <p:sp>
        <p:nvSpPr>
          <p:cNvPr id="3" name="Text Placeholder 2">
            <a:extLst>
              <a:ext uri="{FF2B5EF4-FFF2-40B4-BE49-F238E27FC236}">
                <a16:creationId xmlns:a16="http://schemas.microsoft.com/office/drawing/2014/main" id="{F42971D8-F69C-449C-8380-A38760F958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2474D87-A8E2-4BB2-A514-BCF21D68E1F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Text Placeholder 4">
            <a:extLst>
              <a:ext uri="{FF2B5EF4-FFF2-40B4-BE49-F238E27FC236}">
                <a16:creationId xmlns:a16="http://schemas.microsoft.com/office/drawing/2014/main" id="{977BB713-DEBF-4100-9667-01E3269A35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585F2A7-D7A0-45A3-8E77-C47108DEEA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7" name="Date Placeholder 6">
            <a:extLst>
              <a:ext uri="{FF2B5EF4-FFF2-40B4-BE49-F238E27FC236}">
                <a16:creationId xmlns:a16="http://schemas.microsoft.com/office/drawing/2014/main" id="{6B7897EC-B2FE-495A-86D3-AD7D9EDB82BC}"/>
              </a:ext>
            </a:extLst>
          </p:cNvPr>
          <p:cNvSpPr>
            <a:spLocks noGrp="1"/>
          </p:cNvSpPr>
          <p:nvPr>
            <p:ph type="dt" sz="half" idx="10"/>
          </p:nvPr>
        </p:nvSpPr>
        <p:spPr/>
        <p:txBody>
          <a:bodyPr/>
          <a:lstStyle/>
          <a:p>
            <a:fld id="{5815E159-B6F6-46A5-B6B4-C41ABEE678E9}" type="datetimeFigureOut">
              <a:rPr lang="de-CH" smtClean="0"/>
              <a:t>17.04.2024</a:t>
            </a:fld>
            <a:endParaRPr lang="de-CH"/>
          </a:p>
        </p:txBody>
      </p:sp>
      <p:sp>
        <p:nvSpPr>
          <p:cNvPr id="8" name="Footer Placeholder 7">
            <a:extLst>
              <a:ext uri="{FF2B5EF4-FFF2-40B4-BE49-F238E27FC236}">
                <a16:creationId xmlns:a16="http://schemas.microsoft.com/office/drawing/2014/main" id="{50264607-9F21-46A5-9232-500931660A2A}"/>
              </a:ext>
            </a:extLst>
          </p:cNvPr>
          <p:cNvSpPr>
            <a:spLocks noGrp="1"/>
          </p:cNvSpPr>
          <p:nvPr>
            <p:ph type="ftr" sz="quarter" idx="11"/>
          </p:nvPr>
        </p:nvSpPr>
        <p:spPr/>
        <p:txBody>
          <a:bodyPr/>
          <a:lstStyle/>
          <a:p>
            <a:endParaRPr lang="de-CH"/>
          </a:p>
        </p:txBody>
      </p:sp>
      <p:sp>
        <p:nvSpPr>
          <p:cNvPr id="9" name="Slide Number Placeholder 8">
            <a:extLst>
              <a:ext uri="{FF2B5EF4-FFF2-40B4-BE49-F238E27FC236}">
                <a16:creationId xmlns:a16="http://schemas.microsoft.com/office/drawing/2014/main" id="{2C8AEFE6-1688-471D-B9B4-6B087C1DF778}"/>
              </a:ext>
            </a:extLst>
          </p:cNvPr>
          <p:cNvSpPr>
            <a:spLocks noGrp="1"/>
          </p:cNvSpPr>
          <p:nvPr>
            <p:ph type="sldNum" sz="quarter" idx="12"/>
          </p:nvPr>
        </p:nvSpPr>
        <p:spPr/>
        <p:txBody>
          <a:bodyPr/>
          <a:lstStyle/>
          <a:p>
            <a:fld id="{2B5AB6DC-17C0-4C12-BD47-1BEE612124B2}" type="slidenum">
              <a:rPr lang="de-CH" smtClean="0"/>
              <a:t>‹#›</a:t>
            </a:fld>
            <a:endParaRPr lang="de-CH"/>
          </a:p>
        </p:txBody>
      </p:sp>
    </p:spTree>
    <p:extLst>
      <p:ext uri="{BB962C8B-B14F-4D97-AF65-F5344CB8AC3E}">
        <p14:creationId xmlns:p14="http://schemas.microsoft.com/office/powerpoint/2010/main" val="508024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1B974-6B8B-4299-9C9E-D1286F19EA3A}"/>
              </a:ext>
            </a:extLst>
          </p:cNvPr>
          <p:cNvSpPr>
            <a:spLocks noGrp="1"/>
          </p:cNvSpPr>
          <p:nvPr>
            <p:ph type="title"/>
          </p:nvPr>
        </p:nvSpPr>
        <p:spPr/>
        <p:txBody>
          <a:bodyPr/>
          <a:lstStyle/>
          <a:p>
            <a:r>
              <a:rPr lang="en-US"/>
              <a:t>Click to edit Master title style</a:t>
            </a:r>
            <a:endParaRPr lang="de-CH"/>
          </a:p>
        </p:txBody>
      </p:sp>
      <p:sp>
        <p:nvSpPr>
          <p:cNvPr id="3" name="Date Placeholder 2">
            <a:extLst>
              <a:ext uri="{FF2B5EF4-FFF2-40B4-BE49-F238E27FC236}">
                <a16:creationId xmlns:a16="http://schemas.microsoft.com/office/drawing/2014/main" id="{5058FD33-EE7A-419F-BD55-3CF8D039EE28}"/>
              </a:ext>
            </a:extLst>
          </p:cNvPr>
          <p:cNvSpPr>
            <a:spLocks noGrp="1"/>
          </p:cNvSpPr>
          <p:nvPr>
            <p:ph type="dt" sz="half" idx="10"/>
          </p:nvPr>
        </p:nvSpPr>
        <p:spPr/>
        <p:txBody>
          <a:bodyPr/>
          <a:lstStyle/>
          <a:p>
            <a:fld id="{5815E159-B6F6-46A5-B6B4-C41ABEE678E9}" type="datetimeFigureOut">
              <a:rPr lang="de-CH" smtClean="0"/>
              <a:t>17.04.2024</a:t>
            </a:fld>
            <a:endParaRPr lang="de-CH"/>
          </a:p>
        </p:txBody>
      </p:sp>
      <p:sp>
        <p:nvSpPr>
          <p:cNvPr id="4" name="Footer Placeholder 3">
            <a:extLst>
              <a:ext uri="{FF2B5EF4-FFF2-40B4-BE49-F238E27FC236}">
                <a16:creationId xmlns:a16="http://schemas.microsoft.com/office/drawing/2014/main" id="{000B73AD-24F4-43D6-90FF-9C5E2AD9A8F2}"/>
              </a:ext>
            </a:extLst>
          </p:cNvPr>
          <p:cNvSpPr>
            <a:spLocks noGrp="1"/>
          </p:cNvSpPr>
          <p:nvPr>
            <p:ph type="ftr" sz="quarter" idx="11"/>
          </p:nvPr>
        </p:nvSpPr>
        <p:spPr/>
        <p:txBody>
          <a:bodyPr/>
          <a:lstStyle/>
          <a:p>
            <a:endParaRPr lang="de-CH"/>
          </a:p>
        </p:txBody>
      </p:sp>
      <p:sp>
        <p:nvSpPr>
          <p:cNvPr id="5" name="Slide Number Placeholder 4">
            <a:extLst>
              <a:ext uri="{FF2B5EF4-FFF2-40B4-BE49-F238E27FC236}">
                <a16:creationId xmlns:a16="http://schemas.microsoft.com/office/drawing/2014/main" id="{6A3C7594-966C-4A60-8405-677831A70A83}"/>
              </a:ext>
            </a:extLst>
          </p:cNvPr>
          <p:cNvSpPr>
            <a:spLocks noGrp="1"/>
          </p:cNvSpPr>
          <p:nvPr>
            <p:ph type="sldNum" sz="quarter" idx="12"/>
          </p:nvPr>
        </p:nvSpPr>
        <p:spPr/>
        <p:txBody>
          <a:bodyPr/>
          <a:lstStyle/>
          <a:p>
            <a:fld id="{2B5AB6DC-17C0-4C12-BD47-1BEE612124B2}" type="slidenum">
              <a:rPr lang="de-CH" smtClean="0"/>
              <a:t>‹#›</a:t>
            </a:fld>
            <a:endParaRPr lang="de-CH"/>
          </a:p>
        </p:txBody>
      </p:sp>
    </p:spTree>
    <p:extLst>
      <p:ext uri="{BB962C8B-B14F-4D97-AF65-F5344CB8AC3E}">
        <p14:creationId xmlns:p14="http://schemas.microsoft.com/office/powerpoint/2010/main" val="4223717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9A5DA4-AACC-4102-8BDE-2CE3B1F61B7B}"/>
              </a:ext>
            </a:extLst>
          </p:cNvPr>
          <p:cNvSpPr>
            <a:spLocks noGrp="1"/>
          </p:cNvSpPr>
          <p:nvPr>
            <p:ph type="dt" sz="half" idx="10"/>
          </p:nvPr>
        </p:nvSpPr>
        <p:spPr/>
        <p:txBody>
          <a:bodyPr/>
          <a:lstStyle/>
          <a:p>
            <a:fld id="{5815E159-B6F6-46A5-B6B4-C41ABEE678E9}" type="datetimeFigureOut">
              <a:rPr lang="de-CH" smtClean="0"/>
              <a:t>17.04.2024</a:t>
            </a:fld>
            <a:endParaRPr lang="de-CH"/>
          </a:p>
        </p:txBody>
      </p:sp>
      <p:sp>
        <p:nvSpPr>
          <p:cNvPr id="3" name="Footer Placeholder 2">
            <a:extLst>
              <a:ext uri="{FF2B5EF4-FFF2-40B4-BE49-F238E27FC236}">
                <a16:creationId xmlns:a16="http://schemas.microsoft.com/office/drawing/2014/main" id="{A4E3EF5A-BC4C-40FE-B8C0-47C87BF840D8}"/>
              </a:ext>
            </a:extLst>
          </p:cNvPr>
          <p:cNvSpPr>
            <a:spLocks noGrp="1"/>
          </p:cNvSpPr>
          <p:nvPr>
            <p:ph type="ftr" sz="quarter" idx="11"/>
          </p:nvPr>
        </p:nvSpPr>
        <p:spPr/>
        <p:txBody>
          <a:bodyPr/>
          <a:lstStyle/>
          <a:p>
            <a:endParaRPr lang="de-CH"/>
          </a:p>
        </p:txBody>
      </p:sp>
      <p:sp>
        <p:nvSpPr>
          <p:cNvPr id="4" name="Slide Number Placeholder 3">
            <a:extLst>
              <a:ext uri="{FF2B5EF4-FFF2-40B4-BE49-F238E27FC236}">
                <a16:creationId xmlns:a16="http://schemas.microsoft.com/office/drawing/2014/main" id="{A055DF4F-54B3-4971-AA44-55FD46771A4A}"/>
              </a:ext>
            </a:extLst>
          </p:cNvPr>
          <p:cNvSpPr>
            <a:spLocks noGrp="1"/>
          </p:cNvSpPr>
          <p:nvPr>
            <p:ph type="sldNum" sz="quarter" idx="12"/>
          </p:nvPr>
        </p:nvSpPr>
        <p:spPr/>
        <p:txBody>
          <a:bodyPr/>
          <a:lstStyle/>
          <a:p>
            <a:fld id="{2B5AB6DC-17C0-4C12-BD47-1BEE612124B2}" type="slidenum">
              <a:rPr lang="de-CH" smtClean="0"/>
              <a:t>‹#›</a:t>
            </a:fld>
            <a:endParaRPr lang="de-CH"/>
          </a:p>
        </p:txBody>
      </p:sp>
    </p:spTree>
    <p:extLst>
      <p:ext uri="{BB962C8B-B14F-4D97-AF65-F5344CB8AC3E}">
        <p14:creationId xmlns:p14="http://schemas.microsoft.com/office/powerpoint/2010/main" val="3120313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924F8-A2A9-4345-A75A-7D2AD954B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CH"/>
          </a:p>
        </p:txBody>
      </p:sp>
      <p:sp>
        <p:nvSpPr>
          <p:cNvPr id="3" name="Content Placeholder 2">
            <a:extLst>
              <a:ext uri="{FF2B5EF4-FFF2-40B4-BE49-F238E27FC236}">
                <a16:creationId xmlns:a16="http://schemas.microsoft.com/office/drawing/2014/main" id="{D9D1B149-41D1-4A82-A637-A45C9F925B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Text Placeholder 3">
            <a:extLst>
              <a:ext uri="{FF2B5EF4-FFF2-40B4-BE49-F238E27FC236}">
                <a16:creationId xmlns:a16="http://schemas.microsoft.com/office/drawing/2014/main" id="{A129938F-EABA-4D7B-A827-C97898274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2267C8-8DED-444A-B4DC-D38F6FCB00C7}"/>
              </a:ext>
            </a:extLst>
          </p:cNvPr>
          <p:cNvSpPr>
            <a:spLocks noGrp="1"/>
          </p:cNvSpPr>
          <p:nvPr>
            <p:ph type="dt" sz="half" idx="10"/>
          </p:nvPr>
        </p:nvSpPr>
        <p:spPr/>
        <p:txBody>
          <a:bodyPr/>
          <a:lstStyle/>
          <a:p>
            <a:fld id="{5815E159-B6F6-46A5-B6B4-C41ABEE678E9}" type="datetimeFigureOut">
              <a:rPr lang="de-CH" smtClean="0"/>
              <a:t>17.04.2024</a:t>
            </a:fld>
            <a:endParaRPr lang="de-CH"/>
          </a:p>
        </p:txBody>
      </p:sp>
      <p:sp>
        <p:nvSpPr>
          <p:cNvPr id="6" name="Footer Placeholder 5">
            <a:extLst>
              <a:ext uri="{FF2B5EF4-FFF2-40B4-BE49-F238E27FC236}">
                <a16:creationId xmlns:a16="http://schemas.microsoft.com/office/drawing/2014/main" id="{6BB9C3EE-D0E4-4016-8FB2-59AB6446557B}"/>
              </a:ext>
            </a:extLst>
          </p:cNvPr>
          <p:cNvSpPr>
            <a:spLocks noGrp="1"/>
          </p:cNvSpPr>
          <p:nvPr>
            <p:ph type="ftr" sz="quarter" idx="11"/>
          </p:nvPr>
        </p:nvSpPr>
        <p:spPr/>
        <p:txBody>
          <a:bodyPr/>
          <a:lstStyle/>
          <a:p>
            <a:endParaRPr lang="de-CH"/>
          </a:p>
        </p:txBody>
      </p:sp>
      <p:sp>
        <p:nvSpPr>
          <p:cNvPr id="7" name="Slide Number Placeholder 6">
            <a:extLst>
              <a:ext uri="{FF2B5EF4-FFF2-40B4-BE49-F238E27FC236}">
                <a16:creationId xmlns:a16="http://schemas.microsoft.com/office/drawing/2014/main" id="{FAEF7F98-D1C0-494B-98E2-E06DAB7BAB10}"/>
              </a:ext>
            </a:extLst>
          </p:cNvPr>
          <p:cNvSpPr>
            <a:spLocks noGrp="1"/>
          </p:cNvSpPr>
          <p:nvPr>
            <p:ph type="sldNum" sz="quarter" idx="12"/>
          </p:nvPr>
        </p:nvSpPr>
        <p:spPr/>
        <p:txBody>
          <a:bodyPr/>
          <a:lstStyle/>
          <a:p>
            <a:fld id="{2B5AB6DC-17C0-4C12-BD47-1BEE612124B2}" type="slidenum">
              <a:rPr lang="de-CH" smtClean="0"/>
              <a:t>‹#›</a:t>
            </a:fld>
            <a:endParaRPr lang="de-CH"/>
          </a:p>
        </p:txBody>
      </p:sp>
    </p:spTree>
    <p:extLst>
      <p:ext uri="{BB962C8B-B14F-4D97-AF65-F5344CB8AC3E}">
        <p14:creationId xmlns:p14="http://schemas.microsoft.com/office/powerpoint/2010/main" val="429430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6AED-4B53-49BF-939F-39B57EC7AD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CH"/>
          </a:p>
        </p:txBody>
      </p:sp>
      <p:sp>
        <p:nvSpPr>
          <p:cNvPr id="3" name="Picture Placeholder 2">
            <a:extLst>
              <a:ext uri="{FF2B5EF4-FFF2-40B4-BE49-F238E27FC236}">
                <a16:creationId xmlns:a16="http://schemas.microsoft.com/office/drawing/2014/main" id="{D9AA224C-DACE-4D14-BDEE-59376D49F8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 Placeholder 3">
            <a:extLst>
              <a:ext uri="{FF2B5EF4-FFF2-40B4-BE49-F238E27FC236}">
                <a16:creationId xmlns:a16="http://schemas.microsoft.com/office/drawing/2014/main" id="{2A5BB8BF-5773-4C4E-BB08-905876178D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57986A-054B-41DF-A8E8-7D4F1932F611}"/>
              </a:ext>
            </a:extLst>
          </p:cNvPr>
          <p:cNvSpPr>
            <a:spLocks noGrp="1"/>
          </p:cNvSpPr>
          <p:nvPr>
            <p:ph type="dt" sz="half" idx="10"/>
          </p:nvPr>
        </p:nvSpPr>
        <p:spPr/>
        <p:txBody>
          <a:bodyPr/>
          <a:lstStyle/>
          <a:p>
            <a:fld id="{5815E159-B6F6-46A5-B6B4-C41ABEE678E9}" type="datetimeFigureOut">
              <a:rPr lang="de-CH" smtClean="0"/>
              <a:t>17.04.2024</a:t>
            </a:fld>
            <a:endParaRPr lang="de-CH"/>
          </a:p>
        </p:txBody>
      </p:sp>
      <p:sp>
        <p:nvSpPr>
          <p:cNvPr id="6" name="Footer Placeholder 5">
            <a:extLst>
              <a:ext uri="{FF2B5EF4-FFF2-40B4-BE49-F238E27FC236}">
                <a16:creationId xmlns:a16="http://schemas.microsoft.com/office/drawing/2014/main" id="{13AC4CF1-1047-4B44-B21E-89450E9308E6}"/>
              </a:ext>
            </a:extLst>
          </p:cNvPr>
          <p:cNvSpPr>
            <a:spLocks noGrp="1"/>
          </p:cNvSpPr>
          <p:nvPr>
            <p:ph type="ftr" sz="quarter" idx="11"/>
          </p:nvPr>
        </p:nvSpPr>
        <p:spPr/>
        <p:txBody>
          <a:bodyPr/>
          <a:lstStyle/>
          <a:p>
            <a:endParaRPr lang="de-CH"/>
          </a:p>
        </p:txBody>
      </p:sp>
      <p:sp>
        <p:nvSpPr>
          <p:cNvPr id="7" name="Slide Number Placeholder 6">
            <a:extLst>
              <a:ext uri="{FF2B5EF4-FFF2-40B4-BE49-F238E27FC236}">
                <a16:creationId xmlns:a16="http://schemas.microsoft.com/office/drawing/2014/main" id="{94C78B9C-28D3-4D79-8F96-A712B3EBA268}"/>
              </a:ext>
            </a:extLst>
          </p:cNvPr>
          <p:cNvSpPr>
            <a:spLocks noGrp="1"/>
          </p:cNvSpPr>
          <p:nvPr>
            <p:ph type="sldNum" sz="quarter" idx="12"/>
          </p:nvPr>
        </p:nvSpPr>
        <p:spPr/>
        <p:txBody>
          <a:bodyPr/>
          <a:lstStyle/>
          <a:p>
            <a:fld id="{2B5AB6DC-17C0-4C12-BD47-1BEE612124B2}" type="slidenum">
              <a:rPr lang="de-CH" smtClean="0"/>
              <a:t>‹#›</a:t>
            </a:fld>
            <a:endParaRPr lang="de-CH"/>
          </a:p>
        </p:txBody>
      </p:sp>
    </p:spTree>
    <p:extLst>
      <p:ext uri="{BB962C8B-B14F-4D97-AF65-F5344CB8AC3E}">
        <p14:creationId xmlns:p14="http://schemas.microsoft.com/office/powerpoint/2010/main" val="2446723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149F29-B6DC-4381-9862-126107A20B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e-CH"/>
          </a:p>
        </p:txBody>
      </p:sp>
      <p:sp>
        <p:nvSpPr>
          <p:cNvPr id="3" name="Text Placeholder 2">
            <a:extLst>
              <a:ext uri="{FF2B5EF4-FFF2-40B4-BE49-F238E27FC236}">
                <a16:creationId xmlns:a16="http://schemas.microsoft.com/office/drawing/2014/main" id="{823D3C9F-D003-4D55-A0A9-7E6B2426A3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a:extLst>
              <a:ext uri="{FF2B5EF4-FFF2-40B4-BE49-F238E27FC236}">
                <a16:creationId xmlns:a16="http://schemas.microsoft.com/office/drawing/2014/main" id="{E5C54F0C-35BB-489A-956F-C076AA419D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5E159-B6F6-46A5-B6B4-C41ABEE678E9}" type="datetimeFigureOut">
              <a:rPr lang="de-CH" smtClean="0"/>
              <a:t>17.04.2024</a:t>
            </a:fld>
            <a:endParaRPr lang="de-CH"/>
          </a:p>
        </p:txBody>
      </p:sp>
      <p:sp>
        <p:nvSpPr>
          <p:cNvPr id="5" name="Footer Placeholder 4">
            <a:extLst>
              <a:ext uri="{FF2B5EF4-FFF2-40B4-BE49-F238E27FC236}">
                <a16:creationId xmlns:a16="http://schemas.microsoft.com/office/drawing/2014/main" id="{76F1DFA1-69E1-4BB5-9E64-9E05B66541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Slide Number Placeholder 5">
            <a:extLst>
              <a:ext uri="{FF2B5EF4-FFF2-40B4-BE49-F238E27FC236}">
                <a16:creationId xmlns:a16="http://schemas.microsoft.com/office/drawing/2014/main" id="{2C427417-ABC7-4301-B88C-925A08946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5AB6DC-17C0-4C12-BD47-1BEE612124B2}" type="slidenum">
              <a:rPr lang="de-CH" smtClean="0"/>
              <a:t>‹#›</a:t>
            </a:fld>
            <a:endParaRPr lang="de-CH"/>
          </a:p>
        </p:txBody>
      </p:sp>
    </p:spTree>
    <p:extLst>
      <p:ext uri="{BB962C8B-B14F-4D97-AF65-F5344CB8AC3E}">
        <p14:creationId xmlns:p14="http://schemas.microsoft.com/office/powerpoint/2010/main" val="2798025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47.xml"/><Relationship Id="rId13" Type="http://schemas.openxmlformats.org/officeDocument/2006/relationships/slide" Target="slide45.xml"/><Relationship Id="rId3" Type="http://schemas.openxmlformats.org/officeDocument/2006/relationships/slide" Target="slide6.xml"/><Relationship Id="rId7" Type="http://schemas.openxmlformats.org/officeDocument/2006/relationships/image" Target="../media/image4.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svg"/><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4.png"/><Relationship Id="rId1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16.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 Target="slid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slide" Target="slide6.xml"/></Relationships>
</file>

<file path=ppt/slides/_rels/slide12.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21.png"/><Relationship Id="rId18" Type="http://schemas.openxmlformats.org/officeDocument/2006/relationships/slide" Target="slide6.xml"/><Relationship Id="rId3" Type="http://schemas.openxmlformats.org/officeDocument/2006/relationships/slide" Target="slide1.xml"/><Relationship Id="rId7" Type="http://schemas.openxmlformats.org/officeDocument/2006/relationships/image" Target="../media/image18.png"/><Relationship Id="rId12" Type="http://schemas.openxmlformats.org/officeDocument/2006/relationships/slide" Target="slide18.xml"/><Relationship Id="rId17"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15.xml"/><Relationship Id="rId11" Type="http://schemas.openxmlformats.org/officeDocument/2006/relationships/image" Target="../media/image20.png"/><Relationship Id="rId5" Type="http://schemas.openxmlformats.org/officeDocument/2006/relationships/image" Target="../media/image6.svg"/><Relationship Id="rId15" Type="http://schemas.openxmlformats.org/officeDocument/2006/relationships/image" Target="../media/image22.png"/><Relationship Id="rId10" Type="http://schemas.openxmlformats.org/officeDocument/2006/relationships/slide" Target="slide17.xml"/><Relationship Id="rId4" Type="http://schemas.openxmlformats.org/officeDocument/2006/relationships/image" Target="../media/image5.png"/><Relationship Id="rId9" Type="http://schemas.openxmlformats.org/officeDocument/2006/relationships/image" Target="../media/image19.png"/><Relationship Id="rId14" Type="http://schemas.openxmlformats.org/officeDocument/2006/relationships/slide" Target="slide19.xml"/></Relationships>
</file>

<file path=ppt/slides/_rels/slide1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1.xml"/><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1.xml"/><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1.xml"/><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image" Target="../media/image6.sv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1.xml"/><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1.xml"/><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image" Target="../media/image6.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1.xml"/><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image" Target="../media/image6.sv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29.jpg"/><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30.png"/><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10.xml"/><Relationship Id="rId4" Type="http://schemas.openxmlformats.org/officeDocument/2006/relationships/image" Target="../media/image6.svg"/></Relationships>
</file>

<file path=ppt/slides/_rels/slide2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6.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6.sv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1.xml"/><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6.sv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slide" Target="slide7.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1.xml"/><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6.sv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1.xml"/><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1.xml"/><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6.sv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1.xml"/><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6.sv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slide" Target="slide1.xml"/></Relationships>
</file>

<file path=ppt/slides/_rels/slide3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1.xml"/><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6.sv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slide" Target="slide7.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7.png"/><Relationship Id="rId4" Type="http://schemas.openxmlformats.org/officeDocument/2006/relationships/image" Target="../media/image6.sv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slide" Target="slide7.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6.sv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slide" Target="slide7.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6.svg"/></Relationships>
</file>

<file path=ppt/slides/_rels/slide3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6.svg"/></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 Target="slide1.xml"/><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slide" Target="slide7.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image" Target="../media/image52.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53.png"/><Relationship Id="rId4" Type="http://schemas.openxmlformats.org/officeDocument/2006/relationships/image" Target="../media/image6.svg"/></Relationships>
</file>

<file path=ppt/slides/_rels/slide41.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slide" Target="slide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6.sv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slide" Target="slide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6.sv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slide" Target="slide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6.sv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 Target="slide1.xml"/><Relationship Id="rId7"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6.svg"/><Relationship Id="rId10" Type="http://schemas.openxmlformats.org/officeDocument/2006/relationships/slide" Target="slide6.xml"/><Relationship Id="rId4" Type="http://schemas.openxmlformats.org/officeDocument/2006/relationships/image" Target="../media/image5.png"/><Relationship Id="rId9" Type="http://schemas.openxmlformats.org/officeDocument/2006/relationships/image" Target="../media/image60.png"/></Relationships>
</file>

<file path=ppt/slides/_rels/slide4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5.png"/><Relationship Id="rId7" Type="http://schemas.openxmlformats.org/officeDocument/2006/relationships/image" Target="../media/image63.gif"/><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gif"/><Relationship Id="rId4" Type="http://schemas.openxmlformats.org/officeDocument/2006/relationships/image" Target="../media/image6.sv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4.gif"/><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7.xml"/><Relationship Id="rId4" Type="http://schemas.openxmlformats.org/officeDocument/2006/relationships/image" Target="../media/image6.sv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slide" Target="slide6.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 Target="slide23.xml"/><Relationship Id="rId7" Type="http://schemas.openxmlformats.org/officeDocument/2006/relationships/image" Target="../media/image5.png"/><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slide" Target="slide40.xml"/><Relationship Id="rId4" Type="http://schemas.openxmlformats.org/officeDocument/2006/relationships/slide" Target="slide21.xml"/></Relationships>
</file>

<file path=ppt/slides/_rels/slide7.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5.png"/><Relationship Id="rId7" Type="http://schemas.openxmlformats.org/officeDocument/2006/relationships/slide" Target="slide37.xml"/><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slide" Target="slide45.xml"/><Relationship Id="rId10" Type="http://schemas.openxmlformats.org/officeDocument/2006/relationships/image" Target="../media/image12.png"/><Relationship Id="rId4" Type="http://schemas.openxmlformats.org/officeDocument/2006/relationships/image" Target="../media/image6.svg"/><Relationship Id="rId9" Type="http://schemas.openxmlformats.org/officeDocument/2006/relationships/slide" Target="slide4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6.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slide" Target="slide6.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hlinkClick r:id="rId3" action="ppaction://hlinksldjump"/>
            <a:extLst>
              <a:ext uri="{FF2B5EF4-FFF2-40B4-BE49-F238E27FC236}">
                <a16:creationId xmlns:a16="http://schemas.microsoft.com/office/drawing/2014/main" id="{18117BDE-CEB7-4921-A130-287BEFF5123C}"/>
              </a:ext>
            </a:extLst>
          </p:cNvPr>
          <p:cNvSpPr/>
          <p:nvPr/>
        </p:nvSpPr>
        <p:spPr>
          <a:xfrm>
            <a:off x="7945910" y="5013716"/>
            <a:ext cx="1441139" cy="855492"/>
          </a:xfrm>
          <a:prstGeom prst="roundRect">
            <a:avLst/>
          </a:prstGeom>
          <a:solidFill>
            <a:srgbClr val="0072BC"/>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Topic choice</a:t>
            </a:r>
          </a:p>
        </p:txBody>
      </p:sp>
      <p:sp>
        <p:nvSpPr>
          <p:cNvPr id="2" name="Title 1">
            <a:extLst>
              <a:ext uri="{FF2B5EF4-FFF2-40B4-BE49-F238E27FC236}">
                <a16:creationId xmlns:a16="http://schemas.microsoft.com/office/drawing/2014/main" id="{014A7E86-E48D-43BD-9A97-1C583EBFEBE0}"/>
              </a:ext>
            </a:extLst>
          </p:cNvPr>
          <p:cNvSpPr>
            <a:spLocks noGrp="1"/>
          </p:cNvSpPr>
          <p:nvPr>
            <p:ph type="ctrTitle"/>
          </p:nvPr>
        </p:nvSpPr>
        <p:spPr>
          <a:xfrm>
            <a:off x="1669751" y="910173"/>
            <a:ext cx="5410558" cy="2387600"/>
          </a:xfrm>
        </p:spPr>
        <p:txBody>
          <a:bodyPr anchor="t">
            <a:normAutofit/>
          </a:bodyPr>
          <a:lstStyle/>
          <a:p>
            <a:pPr algn="l"/>
            <a:r>
              <a:rPr lang="en-GB" sz="3200" dirty="0"/>
              <a:t>What is more important for model calibration: information on the discharge dynamics or information on the discharge volume? </a:t>
            </a:r>
          </a:p>
        </p:txBody>
      </p:sp>
      <p:pic>
        <p:nvPicPr>
          <p:cNvPr id="10" name="Picture 9">
            <a:extLst>
              <a:ext uri="{FF2B5EF4-FFF2-40B4-BE49-F238E27FC236}">
                <a16:creationId xmlns:a16="http://schemas.microsoft.com/office/drawing/2014/main" id="{F4128E8E-05DC-4967-8EC3-3179BB065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750" y="107535"/>
            <a:ext cx="1953772" cy="612649"/>
          </a:xfrm>
          <a:prstGeom prst="rect">
            <a:avLst/>
          </a:prstGeom>
        </p:spPr>
      </p:pic>
      <p:pic>
        <p:nvPicPr>
          <p:cNvPr id="1026" name="Picture 2" descr="https://www.egu24.eu/EGU22-sharing-is-encouraged.png">
            <a:extLst>
              <a:ext uri="{FF2B5EF4-FFF2-40B4-BE49-F238E27FC236}">
                <a16:creationId xmlns:a16="http://schemas.microsoft.com/office/drawing/2014/main" id="{93CD5192-CC44-4A62-B83C-BA18BB85E0B9}"/>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79750" y="5388392"/>
            <a:ext cx="972999" cy="13620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6417199-31E8-48FC-A1C6-EDD872B40C9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tretch>
            <a:fillRect/>
          </a:stretch>
        </p:blipFill>
        <p:spPr bwMode="auto">
          <a:xfrm>
            <a:off x="179750" y="910173"/>
            <a:ext cx="972999" cy="12961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F73745B-1627-43A0-AD29-73EF38F26362}"/>
              </a:ext>
            </a:extLst>
          </p:cNvPr>
          <p:cNvSpPr txBox="1"/>
          <p:nvPr/>
        </p:nvSpPr>
        <p:spPr>
          <a:xfrm>
            <a:off x="1669751" y="3899221"/>
            <a:ext cx="5569947" cy="830997"/>
          </a:xfrm>
          <a:prstGeom prst="rect">
            <a:avLst/>
          </a:prstGeom>
          <a:noFill/>
        </p:spPr>
        <p:txBody>
          <a:bodyPr wrap="square" rtlCol="0">
            <a:spAutoFit/>
          </a:bodyPr>
          <a:lstStyle/>
          <a:p>
            <a:r>
              <a:rPr lang="en-GB" sz="2400" b="1" dirty="0"/>
              <a:t>Franziska M. Clerc-Schwarzenbach</a:t>
            </a:r>
            <a:r>
              <a:rPr lang="en-GB" sz="2400" dirty="0"/>
              <a:t>, </a:t>
            </a:r>
          </a:p>
          <a:p>
            <a:r>
              <a:rPr lang="en-GB" sz="2400" dirty="0" err="1"/>
              <a:t>Ilja</a:t>
            </a:r>
            <a:r>
              <a:rPr lang="en-GB" sz="2400" dirty="0"/>
              <a:t> van </a:t>
            </a:r>
            <a:r>
              <a:rPr lang="en-GB" sz="2400" dirty="0" err="1"/>
              <a:t>Meerveld</a:t>
            </a:r>
            <a:r>
              <a:rPr lang="en-GB" sz="2400" dirty="0"/>
              <a:t>, Marc Vis, Jan Seibert</a:t>
            </a:r>
          </a:p>
        </p:txBody>
      </p:sp>
      <mc:AlternateContent xmlns:mc="http://schemas.openxmlformats.org/markup-compatibility/2006" xmlns:pslz="http://schemas.microsoft.com/office/powerpoint/2016/slidezoom">
        <mc:Choice Requires="pslz">
          <p:graphicFrame>
            <p:nvGraphicFramePr>
              <p:cNvPr id="17" name="Slide Zoom 16">
                <a:extLst>
                  <a:ext uri="{FF2B5EF4-FFF2-40B4-BE49-F238E27FC236}">
                    <a16:creationId xmlns:a16="http://schemas.microsoft.com/office/drawing/2014/main" id="{0BDBCB32-D6E8-4F48-BFC2-DAF1710F25BF}"/>
                  </a:ext>
                </a:extLst>
              </p:cNvPr>
              <p:cNvGraphicFramePr>
                <a:graphicFrameLocks noChangeAspect="1"/>
              </p:cNvGraphicFramePr>
              <p:nvPr>
                <p:extLst>
                  <p:ext uri="{D42A27DB-BD31-4B8C-83A1-F6EECF244321}">
                    <p14:modId xmlns:p14="http://schemas.microsoft.com/office/powerpoint/2010/main" val="2695820122"/>
                  </p:ext>
                </p:extLst>
              </p:nvPr>
            </p:nvGraphicFramePr>
            <p:xfrm>
              <a:off x="179750" y="2302859"/>
              <a:ext cx="972998" cy="972998"/>
            </p:xfrm>
            <a:graphic>
              <a:graphicData uri="http://schemas.microsoft.com/office/powerpoint/2016/slidezoom">
                <pslz:sldZm>
                  <pslz:sldZmObj sldId="262" cId="261480685">
                    <pslz:zmPr id="{EB8A2454-714E-4E01-B360-262520794DCA}" returnToParent="0" imageType="cover" transitionDur="1000">
                      <p166:blipFill xmlns:p166="http://schemas.microsoft.com/office/powerpoint/2016/6/main">
                        <a:blip r:embed="rId7">
                          <a:extLst>
                            <a:ext uri="{28A0092B-C50C-407E-A947-70E740481C1C}">
                              <a14:useLocalDpi xmlns:a14="http://schemas.microsoft.com/office/drawing/2010/main" val="0"/>
                            </a:ext>
                          </a:extLst>
                        </a:blip>
                        <a:stretch>
                          <a:fillRect/>
                        </a:stretch>
                      </p166:blipFill>
                      <p166:spPr xmlns:p166="http://schemas.microsoft.com/office/powerpoint/2016/6/main">
                        <a:xfrm>
                          <a:off x="0" y="0"/>
                          <a:ext cx="972998" cy="972998"/>
                        </a:xfrm>
                        <a:prstGeom prst="rect">
                          <a:avLst/>
                        </a:prstGeom>
                        <a:ln w="3175">
                          <a:solidFill>
                            <a:prstClr val="ltGray"/>
                          </a:solidFill>
                        </a:ln>
                      </p166:spPr>
                    </pslz:zmPr>
                  </pslz:sldZmObj>
                </pslz:sldZm>
              </a:graphicData>
            </a:graphic>
          </p:graphicFrame>
        </mc:Choice>
        <mc:Fallback xmlns="">
          <p:pic>
            <p:nvPicPr>
              <p:cNvPr id="17" name="Slide Zoom 16">
                <a:hlinkClick r:id="rId8" action="ppaction://hlinksldjump"/>
                <a:extLst>
                  <a:ext uri="{FF2B5EF4-FFF2-40B4-BE49-F238E27FC236}">
                    <a16:creationId xmlns:a16="http://schemas.microsoft.com/office/drawing/2014/main" id="{0BDBCB32-D6E8-4F48-BFC2-DAF1710F25BF}"/>
                  </a:ext>
                </a:extLst>
              </p:cNvPr>
              <p:cNvPicPr>
                <a:picLocks noGrp="1" noRot="1" noChangeAspect="1" noMove="1" noResize="1" noEditPoints="1" noAdjustHandles="1" noChangeArrowheads="1" noChangeShapeType="1"/>
              </p:cNvPicPr>
              <p:nvPr/>
            </p:nvPicPr>
            <p:blipFill>
              <a:blip r:embed="rId9">
                <a:extLst>
                  <a:ext uri="{28A0092B-C50C-407E-A947-70E740481C1C}">
                    <a14:useLocalDpi xmlns:a14="http://schemas.microsoft.com/office/drawing/2010/main" val="0"/>
                  </a:ext>
                </a:extLst>
              </a:blip>
              <a:stretch>
                <a:fillRect/>
              </a:stretch>
            </p:blipFill>
            <p:spPr>
              <a:xfrm>
                <a:off x="179750" y="2302859"/>
                <a:ext cx="972998" cy="972998"/>
              </a:xfrm>
              <a:prstGeom prst="rect">
                <a:avLst/>
              </a:prstGeom>
              <a:ln w="3175">
                <a:solidFill>
                  <a:prstClr val="ltGray"/>
                </a:solidFill>
              </a:ln>
            </p:spPr>
          </p:pic>
        </mc:Fallback>
      </mc:AlternateContent>
      <p:grpSp>
        <p:nvGrpSpPr>
          <p:cNvPr id="27" name="Group 26">
            <a:extLst>
              <a:ext uri="{FF2B5EF4-FFF2-40B4-BE49-F238E27FC236}">
                <a16:creationId xmlns:a16="http://schemas.microsoft.com/office/drawing/2014/main" id="{B95848CA-B33B-44AA-B752-7645226074FD}"/>
              </a:ext>
            </a:extLst>
          </p:cNvPr>
          <p:cNvGrpSpPr/>
          <p:nvPr/>
        </p:nvGrpSpPr>
        <p:grpSpPr>
          <a:xfrm>
            <a:off x="7684937" y="758267"/>
            <a:ext cx="1843518" cy="1172917"/>
            <a:chOff x="5491465" y="3297773"/>
            <a:chExt cx="1843518" cy="1172917"/>
          </a:xfrm>
        </p:grpSpPr>
        <p:pic>
          <p:nvPicPr>
            <p:cNvPr id="16" name="Content Placeholder 4" descr="Home">
              <a:extLst>
                <a:ext uri="{FF2B5EF4-FFF2-40B4-BE49-F238E27FC236}">
                  <a16:creationId xmlns:a16="http://schemas.microsoft.com/office/drawing/2014/main" id="{E785F854-1387-499B-8376-1A2DBF3503D6}"/>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56024" y="3297773"/>
              <a:ext cx="914400" cy="914400"/>
            </a:xfrm>
            <a:prstGeom prst="rect">
              <a:avLst/>
            </a:prstGeom>
          </p:spPr>
        </p:pic>
        <p:sp>
          <p:nvSpPr>
            <p:cNvPr id="18" name="TextBox 17">
              <a:extLst>
                <a:ext uri="{FF2B5EF4-FFF2-40B4-BE49-F238E27FC236}">
                  <a16:creationId xmlns:a16="http://schemas.microsoft.com/office/drawing/2014/main" id="{E8FCF611-853F-4991-A60B-4B549FEBA33A}"/>
                </a:ext>
              </a:extLst>
            </p:cNvPr>
            <p:cNvSpPr txBox="1"/>
            <p:nvPr/>
          </p:nvSpPr>
          <p:spPr>
            <a:xfrm>
              <a:off x="5491465" y="4101358"/>
              <a:ext cx="1843518" cy="369332"/>
            </a:xfrm>
            <a:prstGeom prst="rect">
              <a:avLst/>
            </a:prstGeom>
            <a:noFill/>
          </p:spPr>
          <p:txBody>
            <a:bodyPr wrap="none" rtlCol="0">
              <a:spAutoFit/>
            </a:bodyPr>
            <a:lstStyle/>
            <a:p>
              <a:pPr algn="ctr"/>
              <a:r>
                <a:rPr lang="en-GB"/>
                <a:t>Back to this slide</a:t>
              </a:r>
            </a:p>
          </p:txBody>
        </p:sp>
      </p:grpSp>
      <p:grpSp>
        <p:nvGrpSpPr>
          <p:cNvPr id="28" name="Group 27">
            <a:extLst>
              <a:ext uri="{FF2B5EF4-FFF2-40B4-BE49-F238E27FC236}">
                <a16:creationId xmlns:a16="http://schemas.microsoft.com/office/drawing/2014/main" id="{A1918E2F-CBCB-4631-9FBF-40188AED6436}"/>
              </a:ext>
            </a:extLst>
          </p:cNvPr>
          <p:cNvGrpSpPr/>
          <p:nvPr/>
        </p:nvGrpSpPr>
        <p:grpSpPr>
          <a:xfrm>
            <a:off x="9528456" y="1483372"/>
            <a:ext cx="2483794" cy="1032608"/>
            <a:chOff x="7999975" y="3295570"/>
            <a:chExt cx="2483794" cy="1032608"/>
          </a:xfrm>
        </p:grpSpPr>
        <p:sp>
          <p:nvSpPr>
            <p:cNvPr id="25" name="TextBox 24">
              <a:extLst>
                <a:ext uri="{FF2B5EF4-FFF2-40B4-BE49-F238E27FC236}">
                  <a16:creationId xmlns:a16="http://schemas.microsoft.com/office/drawing/2014/main" id="{A0F11751-1878-437C-AA2A-CFDFF9D4595D}"/>
                </a:ext>
              </a:extLst>
            </p:cNvPr>
            <p:cNvSpPr txBox="1"/>
            <p:nvPr/>
          </p:nvSpPr>
          <p:spPr>
            <a:xfrm>
              <a:off x="7999975" y="3681847"/>
              <a:ext cx="2483794" cy="646331"/>
            </a:xfrm>
            <a:prstGeom prst="rect">
              <a:avLst/>
            </a:prstGeom>
            <a:noFill/>
          </p:spPr>
          <p:txBody>
            <a:bodyPr wrap="square" rtlCol="0">
              <a:spAutoFit/>
            </a:bodyPr>
            <a:lstStyle/>
            <a:p>
              <a:pPr algn="ctr"/>
              <a:r>
                <a:rPr lang="en-GB"/>
                <a:t>One slide backwards or forwards within a topic</a:t>
              </a:r>
            </a:p>
          </p:txBody>
        </p:sp>
        <p:grpSp>
          <p:nvGrpSpPr>
            <p:cNvPr id="21" name="Group 20">
              <a:extLst>
                <a:ext uri="{FF2B5EF4-FFF2-40B4-BE49-F238E27FC236}">
                  <a16:creationId xmlns:a16="http://schemas.microsoft.com/office/drawing/2014/main" id="{79DB2A96-9A4C-4426-B26A-7D6A36D2402B}"/>
                </a:ext>
              </a:extLst>
            </p:cNvPr>
            <p:cNvGrpSpPr/>
            <p:nvPr/>
          </p:nvGrpSpPr>
          <p:grpSpPr>
            <a:xfrm>
              <a:off x="8687413" y="3295570"/>
              <a:ext cx="1108917" cy="394030"/>
              <a:chOff x="3604313" y="4579446"/>
              <a:chExt cx="1108917" cy="394030"/>
            </a:xfrm>
          </p:grpSpPr>
          <p:sp>
            <p:nvSpPr>
              <p:cNvPr id="24" name="Arrow: Right 23">
                <a:extLst>
                  <a:ext uri="{FF2B5EF4-FFF2-40B4-BE49-F238E27FC236}">
                    <a16:creationId xmlns:a16="http://schemas.microsoft.com/office/drawing/2014/main" id="{0ACEC1E7-F335-4A3E-A031-0575CBE4E44C}"/>
                  </a:ext>
                </a:extLst>
              </p:cNvPr>
              <p:cNvSpPr/>
              <p:nvPr/>
            </p:nvSpPr>
            <p:spPr>
              <a:xfrm>
                <a:off x="4196217" y="4581123"/>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Right 25">
                <a:extLst>
                  <a:ext uri="{FF2B5EF4-FFF2-40B4-BE49-F238E27FC236}">
                    <a16:creationId xmlns:a16="http://schemas.microsoft.com/office/drawing/2014/main" id="{8B063604-2F64-4485-8250-9B7116A9DDF9}"/>
                  </a:ext>
                </a:extLst>
              </p:cNvPr>
              <p:cNvSpPr/>
              <p:nvPr/>
            </p:nvSpPr>
            <p:spPr>
              <a:xfrm rot="10800000">
                <a:off x="3604313" y="4579446"/>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3" name="TextBox 22">
            <a:extLst>
              <a:ext uri="{FF2B5EF4-FFF2-40B4-BE49-F238E27FC236}">
                <a16:creationId xmlns:a16="http://schemas.microsoft.com/office/drawing/2014/main" id="{0389E939-6F38-421C-882D-533D6113FCE6}"/>
              </a:ext>
            </a:extLst>
          </p:cNvPr>
          <p:cNvSpPr txBox="1"/>
          <p:nvPr/>
        </p:nvSpPr>
        <p:spPr>
          <a:xfrm>
            <a:off x="8921013" y="315084"/>
            <a:ext cx="1214884" cy="369332"/>
          </a:xfrm>
          <a:prstGeom prst="rect">
            <a:avLst/>
          </a:prstGeom>
          <a:noFill/>
        </p:spPr>
        <p:txBody>
          <a:bodyPr wrap="none" rtlCol="0">
            <a:spAutoFit/>
          </a:bodyPr>
          <a:lstStyle/>
          <a:p>
            <a:pPr algn="ctr"/>
            <a:r>
              <a:rPr lang="en-GB" b="1"/>
              <a:t>Navigation</a:t>
            </a:r>
          </a:p>
        </p:txBody>
      </p:sp>
      <p:sp>
        <p:nvSpPr>
          <p:cNvPr id="37" name="Rectangle: Rounded Corners 36">
            <a:hlinkClick r:id="rId12" action="ppaction://hlinksldjump"/>
            <a:extLst>
              <a:ext uri="{FF2B5EF4-FFF2-40B4-BE49-F238E27FC236}">
                <a16:creationId xmlns:a16="http://schemas.microsoft.com/office/drawing/2014/main" id="{A46C957C-4F54-4357-A586-15D5AB7244ED}"/>
              </a:ext>
            </a:extLst>
          </p:cNvPr>
          <p:cNvSpPr/>
          <p:nvPr/>
        </p:nvSpPr>
        <p:spPr>
          <a:xfrm>
            <a:off x="9669859" y="3899707"/>
            <a:ext cx="1441139" cy="855492"/>
          </a:xfrm>
          <a:prstGeom prst="roundRect">
            <a:avLst/>
          </a:prstGeom>
          <a:solidFill>
            <a:srgbClr val="0072BC"/>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Short summary</a:t>
            </a:r>
          </a:p>
        </p:txBody>
      </p:sp>
      <p:sp>
        <p:nvSpPr>
          <p:cNvPr id="39" name="Rectangle: Rounded Corners 38">
            <a:hlinkClick r:id="rId13" action="ppaction://hlinksldjump"/>
            <a:extLst>
              <a:ext uri="{FF2B5EF4-FFF2-40B4-BE49-F238E27FC236}">
                <a16:creationId xmlns:a16="http://schemas.microsoft.com/office/drawing/2014/main" id="{5DF99B68-32F6-4E9C-B56B-E6274E328B2E}"/>
              </a:ext>
            </a:extLst>
          </p:cNvPr>
          <p:cNvSpPr/>
          <p:nvPr/>
        </p:nvSpPr>
        <p:spPr>
          <a:xfrm>
            <a:off x="9669859" y="5013716"/>
            <a:ext cx="1441139" cy="855492"/>
          </a:xfrm>
          <a:prstGeom prst="roundRect">
            <a:avLst/>
          </a:prstGeom>
          <a:solidFill>
            <a:srgbClr val="0072BC"/>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Literature</a:t>
            </a:r>
          </a:p>
        </p:txBody>
      </p:sp>
      <p:sp>
        <p:nvSpPr>
          <p:cNvPr id="40" name="Rectangle: Rounded Corners 39">
            <a:hlinkClick r:id="rId14" action="ppaction://hlinksldjump"/>
            <a:extLst>
              <a:ext uri="{FF2B5EF4-FFF2-40B4-BE49-F238E27FC236}">
                <a16:creationId xmlns:a16="http://schemas.microsoft.com/office/drawing/2014/main" id="{0CC242CE-6154-4824-9D3A-7C8B24E25121}"/>
              </a:ext>
            </a:extLst>
          </p:cNvPr>
          <p:cNvSpPr/>
          <p:nvPr/>
        </p:nvSpPr>
        <p:spPr>
          <a:xfrm>
            <a:off x="7945910" y="3899221"/>
            <a:ext cx="1441139" cy="855492"/>
          </a:xfrm>
          <a:prstGeom prst="roundRect">
            <a:avLst/>
          </a:prstGeom>
          <a:solidFill>
            <a:srgbClr val="0072BC"/>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 min pitch</a:t>
            </a:r>
          </a:p>
        </p:txBody>
      </p:sp>
      <p:grpSp>
        <p:nvGrpSpPr>
          <p:cNvPr id="7" name="Group 6">
            <a:extLst>
              <a:ext uri="{FF2B5EF4-FFF2-40B4-BE49-F238E27FC236}">
                <a16:creationId xmlns:a16="http://schemas.microsoft.com/office/drawing/2014/main" id="{439627AE-04D1-4067-847A-25DD868DE314}"/>
              </a:ext>
            </a:extLst>
          </p:cNvPr>
          <p:cNvGrpSpPr/>
          <p:nvPr/>
        </p:nvGrpSpPr>
        <p:grpSpPr>
          <a:xfrm>
            <a:off x="7856929" y="2088438"/>
            <a:ext cx="1619098" cy="1025280"/>
            <a:chOff x="7856929" y="2088438"/>
            <a:chExt cx="1619098" cy="1025280"/>
          </a:xfrm>
        </p:grpSpPr>
        <p:sp>
          <p:nvSpPr>
            <p:cNvPr id="41" name="Rectangle 40">
              <a:hlinkClick r:id="rId3" action="ppaction://hlinksldjump"/>
              <a:extLst>
                <a:ext uri="{FF2B5EF4-FFF2-40B4-BE49-F238E27FC236}">
                  <a16:creationId xmlns:a16="http://schemas.microsoft.com/office/drawing/2014/main" id="{2FC81F0A-FD8F-4265-B614-BDDDA41EEAA1}"/>
                </a:ext>
              </a:extLst>
            </p:cNvPr>
            <p:cNvSpPr/>
            <p:nvPr/>
          </p:nvSpPr>
          <p:spPr>
            <a:xfrm>
              <a:off x="8342478" y="2088438"/>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t>
              </a:r>
            </a:p>
          </p:txBody>
        </p:sp>
        <p:sp>
          <p:nvSpPr>
            <p:cNvPr id="42" name="TextBox 41">
              <a:extLst>
                <a:ext uri="{FF2B5EF4-FFF2-40B4-BE49-F238E27FC236}">
                  <a16:creationId xmlns:a16="http://schemas.microsoft.com/office/drawing/2014/main" id="{2C44867F-06CC-4A60-90E3-72E615B0DC3E}"/>
                </a:ext>
              </a:extLst>
            </p:cNvPr>
            <p:cNvSpPr txBox="1"/>
            <p:nvPr/>
          </p:nvSpPr>
          <p:spPr>
            <a:xfrm>
              <a:off x="7856929" y="2744386"/>
              <a:ext cx="1619098" cy="369332"/>
            </a:xfrm>
            <a:prstGeom prst="rect">
              <a:avLst/>
            </a:prstGeom>
            <a:noFill/>
          </p:spPr>
          <p:txBody>
            <a:bodyPr wrap="none" rtlCol="0">
              <a:spAutoFit/>
            </a:bodyPr>
            <a:lstStyle/>
            <a:p>
              <a:pPr algn="ctr"/>
              <a:r>
                <a:rPr lang="en-GB"/>
                <a:t>Choose a topic</a:t>
              </a:r>
            </a:p>
          </p:txBody>
        </p:sp>
      </p:grpSp>
      <p:sp>
        <p:nvSpPr>
          <p:cNvPr id="29" name="TextBox 28">
            <a:extLst>
              <a:ext uri="{FF2B5EF4-FFF2-40B4-BE49-F238E27FC236}">
                <a16:creationId xmlns:a16="http://schemas.microsoft.com/office/drawing/2014/main" id="{3F5749E0-FC65-4834-86D2-AD18D543203F}"/>
              </a:ext>
            </a:extLst>
          </p:cNvPr>
          <p:cNvSpPr txBox="1"/>
          <p:nvPr/>
        </p:nvSpPr>
        <p:spPr>
          <a:xfrm>
            <a:off x="1669750" y="6288800"/>
            <a:ext cx="5569947" cy="461665"/>
          </a:xfrm>
          <a:prstGeom prst="rect">
            <a:avLst/>
          </a:prstGeom>
          <a:noFill/>
        </p:spPr>
        <p:txBody>
          <a:bodyPr wrap="square" rtlCol="0">
            <a:spAutoFit/>
          </a:bodyPr>
          <a:lstStyle/>
          <a:p>
            <a:r>
              <a:rPr lang="en-GB" sz="2400" dirty="0"/>
              <a:t>franziska.clerc@geo.uzh.ch</a:t>
            </a:r>
          </a:p>
        </p:txBody>
      </p:sp>
    </p:spTree>
    <p:extLst>
      <p:ext uri="{BB962C8B-B14F-4D97-AF65-F5344CB8AC3E}">
        <p14:creationId xmlns:p14="http://schemas.microsoft.com/office/powerpoint/2010/main" val="1887790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err="1"/>
              <a:t>Why</a:t>
            </a:r>
            <a:r>
              <a:rPr lang="de-CH" dirty="0"/>
              <a:t> CAMELS </a:t>
            </a:r>
            <a:r>
              <a:rPr lang="de-CH" dirty="0" err="1"/>
              <a:t>instead</a:t>
            </a:r>
            <a:r>
              <a:rPr lang="de-CH" dirty="0"/>
              <a:t> </a:t>
            </a:r>
            <a:r>
              <a:rPr lang="de-CH" dirty="0" err="1"/>
              <a:t>of</a:t>
            </a:r>
            <a:r>
              <a:rPr lang="de-CH" dirty="0"/>
              <a:t> Caravan?</a:t>
            </a:r>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sp>
        <p:nvSpPr>
          <p:cNvPr id="6" name="Arrow: Right 5">
            <a:hlinkClick r:id="" action="ppaction://hlinkshowjump?jump=nextslide"/>
            <a:extLst>
              <a:ext uri="{FF2B5EF4-FFF2-40B4-BE49-F238E27FC236}">
                <a16:creationId xmlns:a16="http://schemas.microsoft.com/office/drawing/2014/main" id="{0658756E-E236-41DF-B0EF-0694BDBA3844}"/>
              </a:ext>
            </a:extLst>
          </p:cNvPr>
          <p:cNvSpPr/>
          <p:nvPr/>
        </p:nvSpPr>
        <p:spPr>
          <a:xfrm>
            <a:off x="11476293" y="1106367"/>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TextBox 2">
            <a:extLst>
              <a:ext uri="{FF2B5EF4-FFF2-40B4-BE49-F238E27FC236}">
                <a16:creationId xmlns:a16="http://schemas.microsoft.com/office/drawing/2014/main" id="{29B2B029-1CD4-4075-9AEA-178410A28087}"/>
              </a:ext>
            </a:extLst>
          </p:cNvPr>
          <p:cNvSpPr txBox="1"/>
          <p:nvPr/>
        </p:nvSpPr>
        <p:spPr>
          <a:xfrm>
            <a:off x="6986194" y="6211669"/>
            <a:ext cx="5026056" cy="646331"/>
          </a:xfrm>
          <a:prstGeom prst="rect">
            <a:avLst/>
          </a:prstGeom>
          <a:noFill/>
        </p:spPr>
        <p:txBody>
          <a:bodyPr wrap="none" rtlCol="0">
            <a:spAutoFit/>
          </a:bodyPr>
          <a:lstStyle/>
          <a:p>
            <a:pPr algn="r"/>
            <a:r>
              <a:rPr lang="de-CH" i="1" dirty="0"/>
              <a:t>Clerc-Schwarzenbach et al. (in review):</a:t>
            </a:r>
          </a:p>
          <a:p>
            <a:pPr algn="r"/>
            <a:r>
              <a:rPr lang="de-CH" i="1" dirty="0"/>
              <a:t>HESS </a:t>
            </a:r>
            <a:r>
              <a:rPr lang="de-CH" i="1" dirty="0" err="1"/>
              <a:t>Opinions</a:t>
            </a:r>
            <a:r>
              <a:rPr lang="de-CH" i="1" dirty="0"/>
              <a:t>: A </a:t>
            </a:r>
            <a:r>
              <a:rPr lang="de-CH" i="1" dirty="0" err="1"/>
              <a:t>few</a:t>
            </a:r>
            <a:r>
              <a:rPr lang="de-CH" i="1" dirty="0"/>
              <a:t> </a:t>
            </a:r>
            <a:r>
              <a:rPr lang="de-CH" i="1" dirty="0" err="1"/>
              <a:t>camels</a:t>
            </a:r>
            <a:r>
              <a:rPr lang="de-CH" i="1" dirty="0"/>
              <a:t> </a:t>
            </a:r>
            <a:r>
              <a:rPr lang="de-CH" i="1" dirty="0" err="1"/>
              <a:t>or</a:t>
            </a:r>
            <a:r>
              <a:rPr lang="de-CH" i="1" dirty="0"/>
              <a:t> a </a:t>
            </a:r>
            <a:r>
              <a:rPr lang="de-CH" i="1" dirty="0" err="1"/>
              <a:t>whole</a:t>
            </a:r>
            <a:r>
              <a:rPr lang="de-CH" i="1" dirty="0"/>
              <a:t> </a:t>
            </a:r>
            <a:r>
              <a:rPr lang="de-CH" i="1" dirty="0" err="1"/>
              <a:t>caravan</a:t>
            </a:r>
            <a:r>
              <a:rPr lang="de-CH" i="1" dirty="0"/>
              <a:t>?</a:t>
            </a:r>
          </a:p>
        </p:txBody>
      </p:sp>
      <p:pic>
        <p:nvPicPr>
          <p:cNvPr id="10" name="Picture 9">
            <a:extLst>
              <a:ext uri="{FF2B5EF4-FFF2-40B4-BE49-F238E27FC236}">
                <a16:creationId xmlns:a16="http://schemas.microsoft.com/office/drawing/2014/main" id="{1535E323-4138-4789-AA49-B2AD12E16CE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57032" y="2491200"/>
            <a:ext cx="7555217" cy="3075239"/>
          </a:xfrm>
          <a:prstGeom prst="rect">
            <a:avLst/>
          </a:prstGeom>
        </p:spPr>
      </p:pic>
      <p:sp>
        <p:nvSpPr>
          <p:cNvPr id="11" name="TextBox 10">
            <a:extLst>
              <a:ext uri="{FF2B5EF4-FFF2-40B4-BE49-F238E27FC236}">
                <a16:creationId xmlns:a16="http://schemas.microsoft.com/office/drawing/2014/main" id="{DCDEF135-6CC6-41CD-96F7-BBCC255CE5B6}"/>
              </a:ext>
            </a:extLst>
          </p:cNvPr>
          <p:cNvSpPr txBox="1"/>
          <p:nvPr/>
        </p:nvSpPr>
        <p:spPr>
          <a:xfrm>
            <a:off x="838200" y="2491200"/>
            <a:ext cx="3431796" cy="2308324"/>
          </a:xfrm>
          <a:prstGeom prst="rect">
            <a:avLst/>
          </a:prstGeom>
          <a:noFill/>
        </p:spPr>
        <p:txBody>
          <a:bodyPr wrap="square" rtlCol="0">
            <a:spAutoFit/>
          </a:bodyPr>
          <a:lstStyle/>
          <a:p>
            <a:r>
              <a:rPr lang="de-CH" dirty="0" err="1"/>
              <a:t>Considerable</a:t>
            </a:r>
            <a:r>
              <a:rPr lang="de-CH" dirty="0"/>
              <a:t> </a:t>
            </a:r>
            <a:r>
              <a:rPr lang="de-CH" dirty="0" err="1"/>
              <a:t>model</a:t>
            </a:r>
            <a:r>
              <a:rPr lang="de-CH" dirty="0"/>
              <a:t> </a:t>
            </a:r>
            <a:r>
              <a:rPr lang="de-CH" dirty="0" err="1"/>
              <a:t>performance</a:t>
            </a:r>
            <a:r>
              <a:rPr lang="de-CH" dirty="0"/>
              <a:t> </a:t>
            </a:r>
            <a:r>
              <a:rPr lang="de-CH" dirty="0" err="1"/>
              <a:t>drop</a:t>
            </a:r>
            <a:r>
              <a:rPr lang="de-CH" dirty="0"/>
              <a:t> due </a:t>
            </a:r>
            <a:r>
              <a:rPr lang="de-CH" dirty="0" err="1"/>
              <a:t>to</a:t>
            </a:r>
            <a:r>
              <a:rPr lang="de-CH" dirty="0"/>
              <a:t> </a:t>
            </a:r>
            <a:r>
              <a:rPr lang="de-CH" dirty="0" err="1"/>
              <a:t>use</a:t>
            </a:r>
            <a:r>
              <a:rPr lang="de-CH" dirty="0"/>
              <a:t> </a:t>
            </a:r>
            <a:r>
              <a:rPr lang="de-CH" dirty="0" err="1"/>
              <a:t>of</a:t>
            </a:r>
            <a:r>
              <a:rPr lang="de-CH" dirty="0"/>
              <a:t> Caravan </a:t>
            </a:r>
            <a:r>
              <a:rPr lang="de-CH" dirty="0" err="1"/>
              <a:t>forcing</a:t>
            </a:r>
            <a:r>
              <a:rPr lang="de-CH" dirty="0"/>
              <a:t> </a:t>
            </a:r>
            <a:r>
              <a:rPr lang="de-CH" dirty="0" err="1"/>
              <a:t>data</a:t>
            </a:r>
            <a:r>
              <a:rPr lang="de-CH" dirty="0"/>
              <a:t> (</a:t>
            </a:r>
            <a:r>
              <a:rPr lang="de-CH" dirty="0" err="1"/>
              <a:t>compared</a:t>
            </a:r>
            <a:r>
              <a:rPr lang="de-CH" dirty="0"/>
              <a:t> </a:t>
            </a:r>
            <a:r>
              <a:rPr lang="de-CH" dirty="0" err="1"/>
              <a:t>to</a:t>
            </a:r>
            <a:r>
              <a:rPr lang="de-CH" dirty="0"/>
              <a:t> CAMELS, CAMELS-BR, CAMELS-GB)</a:t>
            </a:r>
          </a:p>
          <a:p>
            <a:endParaRPr lang="de-CH" dirty="0"/>
          </a:p>
          <a:p>
            <a:r>
              <a:rPr lang="de-CH" dirty="0" err="1"/>
              <a:t>Mainly</a:t>
            </a:r>
            <a:r>
              <a:rPr lang="de-CH" dirty="0"/>
              <a:t> due </a:t>
            </a:r>
            <a:r>
              <a:rPr lang="de-CH" dirty="0" err="1"/>
              <a:t>to</a:t>
            </a:r>
            <a:r>
              <a:rPr lang="de-CH" dirty="0"/>
              <a:t> </a:t>
            </a:r>
            <a:r>
              <a:rPr lang="de-CH" dirty="0" err="1"/>
              <a:t>differences</a:t>
            </a:r>
            <a:r>
              <a:rPr lang="de-CH" dirty="0"/>
              <a:t> in </a:t>
            </a:r>
            <a:r>
              <a:rPr lang="de-CH" dirty="0" err="1"/>
              <a:t>precipitation</a:t>
            </a:r>
            <a:r>
              <a:rPr lang="de-CH" dirty="0"/>
              <a:t> </a:t>
            </a:r>
            <a:r>
              <a:rPr lang="de-CH" dirty="0" err="1"/>
              <a:t>data</a:t>
            </a:r>
            <a:endParaRPr lang="de-CH" dirty="0"/>
          </a:p>
        </p:txBody>
      </p:sp>
      <p:sp>
        <p:nvSpPr>
          <p:cNvPr id="12" name="Rectangle 11">
            <a:hlinkClick r:id="rId6" action="ppaction://hlinksldjump"/>
            <a:extLst>
              <a:ext uri="{FF2B5EF4-FFF2-40B4-BE49-F238E27FC236}">
                <a16:creationId xmlns:a16="http://schemas.microsoft.com/office/drawing/2014/main" id="{2A0723F8-4248-429E-892C-85F818D38087}"/>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
        <p:nvSpPr>
          <p:cNvPr id="13" name="TextBox 12">
            <a:extLst>
              <a:ext uri="{FF2B5EF4-FFF2-40B4-BE49-F238E27FC236}">
                <a16:creationId xmlns:a16="http://schemas.microsoft.com/office/drawing/2014/main" id="{CFF90BF3-F45E-4840-97B6-F02683804C78}"/>
              </a:ext>
            </a:extLst>
          </p:cNvPr>
          <p:cNvSpPr txBox="1"/>
          <p:nvPr/>
        </p:nvSpPr>
        <p:spPr>
          <a:xfrm rot="16200000">
            <a:off x="4052755" y="3882858"/>
            <a:ext cx="1008609" cy="200055"/>
          </a:xfrm>
          <a:prstGeom prst="rect">
            <a:avLst/>
          </a:prstGeom>
          <a:noFill/>
        </p:spPr>
        <p:txBody>
          <a:bodyPr wrap="none" rtlCol="0">
            <a:spAutoFit/>
          </a:bodyPr>
          <a:lstStyle/>
          <a:p>
            <a:r>
              <a:rPr lang="de-CH" sz="700" dirty="0">
                <a:solidFill>
                  <a:schemeClr val="bg1">
                    <a:lumMod val="65000"/>
                  </a:schemeClr>
                </a:solidFill>
              </a:rPr>
              <a:t>naturalearthdata.com</a:t>
            </a:r>
          </a:p>
        </p:txBody>
      </p:sp>
    </p:spTree>
    <p:extLst>
      <p:ext uri="{BB962C8B-B14F-4D97-AF65-F5344CB8AC3E}">
        <p14:creationId xmlns:p14="http://schemas.microsoft.com/office/powerpoint/2010/main" val="3898513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err="1"/>
              <a:t>Differences</a:t>
            </a:r>
            <a:r>
              <a:rPr lang="de-CH" dirty="0"/>
              <a:t> in </a:t>
            </a:r>
            <a:r>
              <a:rPr lang="de-CH" dirty="0" err="1"/>
              <a:t>precipitation</a:t>
            </a:r>
            <a:endParaRPr lang="de-CH" dirty="0"/>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A0AF3FBC-78A2-4C5C-99EB-7D91DAB57504}"/>
              </a:ext>
            </a:extLst>
          </p:cNvPr>
          <p:cNvSpPr/>
          <p:nvPr/>
        </p:nvSpPr>
        <p:spPr>
          <a:xfrm rot="10800000">
            <a:off x="11476293" y="1628448"/>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Picture 6">
            <a:extLst>
              <a:ext uri="{FF2B5EF4-FFF2-40B4-BE49-F238E27FC236}">
                <a16:creationId xmlns:a16="http://schemas.microsoft.com/office/drawing/2014/main" id="{99AE0BAA-E29A-463F-B1AE-6E7607871C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4344" y="2490533"/>
            <a:ext cx="7538962" cy="3083464"/>
          </a:xfrm>
          <a:prstGeom prst="rect">
            <a:avLst/>
          </a:prstGeom>
        </p:spPr>
      </p:pic>
      <p:sp>
        <p:nvSpPr>
          <p:cNvPr id="9" name="TextBox 8">
            <a:extLst>
              <a:ext uri="{FF2B5EF4-FFF2-40B4-BE49-F238E27FC236}">
                <a16:creationId xmlns:a16="http://schemas.microsoft.com/office/drawing/2014/main" id="{6BBB92D4-1E02-43AF-B431-416CCF31B700}"/>
              </a:ext>
            </a:extLst>
          </p:cNvPr>
          <p:cNvSpPr txBox="1"/>
          <p:nvPr/>
        </p:nvSpPr>
        <p:spPr>
          <a:xfrm>
            <a:off x="6986194" y="6211669"/>
            <a:ext cx="5026056" cy="646331"/>
          </a:xfrm>
          <a:prstGeom prst="rect">
            <a:avLst/>
          </a:prstGeom>
          <a:noFill/>
        </p:spPr>
        <p:txBody>
          <a:bodyPr wrap="none" rtlCol="0">
            <a:spAutoFit/>
          </a:bodyPr>
          <a:lstStyle/>
          <a:p>
            <a:pPr algn="r"/>
            <a:r>
              <a:rPr lang="de-CH" i="1" dirty="0"/>
              <a:t>Clerc-Schwarzenbach et al. (in review):</a:t>
            </a:r>
          </a:p>
          <a:p>
            <a:pPr algn="r"/>
            <a:r>
              <a:rPr lang="de-CH" i="1" dirty="0"/>
              <a:t>HESS </a:t>
            </a:r>
            <a:r>
              <a:rPr lang="de-CH" i="1" dirty="0" err="1"/>
              <a:t>Opinions</a:t>
            </a:r>
            <a:r>
              <a:rPr lang="de-CH" i="1" dirty="0"/>
              <a:t>: A </a:t>
            </a:r>
            <a:r>
              <a:rPr lang="de-CH" i="1" dirty="0" err="1"/>
              <a:t>few</a:t>
            </a:r>
            <a:r>
              <a:rPr lang="de-CH" i="1" dirty="0"/>
              <a:t> </a:t>
            </a:r>
            <a:r>
              <a:rPr lang="de-CH" i="1" dirty="0" err="1"/>
              <a:t>camels</a:t>
            </a:r>
            <a:r>
              <a:rPr lang="de-CH" i="1" dirty="0"/>
              <a:t> </a:t>
            </a:r>
            <a:r>
              <a:rPr lang="de-CH" i="1" dirty="0" err="1"/>
              <a:t>or</a:t>
            </a:r>
            <a:r>
              <a:rPr lang="de-CH" i="1" dirty="0"/>
              <a:t> a </a:t>
            </a:r>
            <a:r>
              <a:rPr lang="de-CH" i="1" dirty="0" err="1"/>
              <a:t>whole</a:t>
            </a:r>
            <a:r>
              <a:rPr lang="de-CH" i="1" dirty="0"/>
              <a:t> </a:t>
            </a:r>
            <a:r>
              <a:rPr lang="de-CH" i="1" dirty="0" err="1"/>
              <a:t>caravan</a:t>
            </a:r>
            <a:r>
              <a:rPr lang="de-CH" i="1" dirty="0"/>
              <a: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307F1A7-9E21-45B4-B342-1AE924DF3169}"/>
                  </a:ext>
                </a:extLst>
              </p:cNvPr>
              <p:cNvSpPr txBox="1"/>
              <p:nvPr/>
            </p:nvSpPr>
            <p:spPr>
              <a:xfrm>
                <a:off x="835744" y="2490533"/>
                <a:ext cx="3431796" cy="1532920"/>
              </a:xfrm>
              <a:prstGeom prst="rect">
                <a:avLst/>
              </a:prstGeom>
              <a:noFill/>
            </p:spPr>
            <p:txBody>
              <a:bodyPr wrap="square" rtlCol="0">
                <a:spAutoFit/>
              </a:bodyPr>
              <a:lstStyle/>
              <a:p>
                <a:r>
                  <a:rPr lang="de-CH" dirty="0"/>
                  <a:t>Difference in </a:t>
                </a:r>
                <a:r>
                  <a:rPr lang="de-CH" dirty="0" err="1"/>
                  <a:t>mean</a:t>
                </a:r>
                <a:r>
                  <a:rPr lang="de-CH" dirty="0"/>
                  <a:t> annual </a:t>
                </a:r>
                <a:r>
                  <a:rPr lang="de-CH" dirty="0" err="1"/>
                  <a:t>precipitation</a:t>
                </a:r>
                <a:r>
                  <a:rPr lang="de-CH" dirty="0"/>
                  <a:t>, 1983-2013</a:t>
                </a:r>
              </a:p>
              <a:p>
                <a:endParaRPr lang="de-CH" dirty="0"/>
              </a:p>
              <a:p>
                <a:pPr/>
                <a14:m>
                  <m:oMathPara xmlns:m="http://schemas.openxmlformats.org/officeDocument/2006/math">
                    <m:oMathParaPr>
                      <m:jc m:val="centerGroup"/>
                    </m:oMathParaPr>
                    <m:oMath xmlns:m="http://schemas.openxmlformats.org/officeDocument/2006/math">
                      <m:r>
                        <a:rPr lang="de-CH" i="1" smtClean="0">
                          <a:latin typeface="Cambria Math" panose="02040503050406030204" pitchFamily="18" charset="0"/>
                          <a:ea typeface="Cambria Math" panose="02040503050406030204" pitchFamily="18" charset="0"/>
                        </a:rPr>
                        <m:t>∆</m:t>
                      </m:r>
                      <m:r>
                        <a:rPr lang="de-CH" b="0" i="1" smtClean="0">
                          <a:latin typeface="Cambria Math" panose="02040503050406030204" pitchFamily="18" charset="0"/>
                          <a:ea typeface="Cambria Math" panose="02040503050406030204" pitchFamily="18" charset="0"/>
                        </a:rPr>
                        <m:t>𝑃</m:t>
                      </m:r>
                      <m:r>
                        <a:rPr lang="de-CH" b="0" i="1" smtClean="0">
                          <a:latin typeface="Cambria Math" panose="02040503050406030204" pitchFamily="18" charset="0"/>
                          <a:ea typeface="Cambria Math" panose="02040503050406030204" pitchFamily="18" charset="0"/>
                        </a:rPr>
                        <m:t>=</m:t>
                      </m:r>
                      <m:f>
                        <m:fPr>
                          <m:ctrlPr>
                            <a:rPr lang="de-CH" b="0" i="1" smtClean="0">
                              <a:latin typeface="Cambria Math" panose="02040503050406030204" pitchFamily="18" charset="0"/>
                              <a:ea typeface="Cambria Math" panose="02040503050406030204" pitchFamily="18" charset="0"/>
                            </a:rPr>
                          </m:ctrlPr>
                        </m:fPr>
                        <m:num>
                          <m:acc>
                            <m:accPr>
                              <m:chr m:val="̅"/>
                              <m:ctrlPr>
                                <a:rPr lang="de-CH" b="0" i="1" smtClean="0">
                                  <a:latin typeface="Cambria Math" panose="02040503050406030204" pitchFamily="18" charset="0"/>
                                  <a:ea typeface="Cambria Math" panose="02040503050406030204" pitchFamily="18" charset="0"/>
                                </a:rPr>
                              </m:ctrlPr>
                            </m:accPr>
                            <m:e>
                              <m:sSub>
                                <m:sSubPr>
                                  <m:ctrlPr>
                                    <a:rPr lang="de-CH" b="0" i="1" smtClean="0">
                                      <a:latin typeface="Cambria Math" panose="02040503050406030204" pitchFamily="18" charset="0"/>
                                      <a:ea typeface="Cambria Math" panose="02040503050406030204" pitchFamily="18" charset="0"/>
                                    </a:rPr>
                                  </m:ctrlPr>
                                </m:sSubPr>
                                <m:e>
                                  <m:r>
                                    <a:rPr lang="de-CH" b="0" i="1" smtClean="0">
                                      <a:latin typeface="Cambria Math" panose="02040503050406030204" pitchFamily="18" charset="0"/>
                                      <a:ea typeface="Cambria Math" panose="02040503050406030204" pitchFamily="18" charset="0"/>
                                    </a:rPr>
                                    <m:t>𝑃</m:t>
                                  </m:r>
                                </m:e>
                                <m:sub>
                                  <m:r>
                                    <a:rPr lang="de-CH" b="0" i="1" smtClean="0">
                                      <a:latin typeface="Cambria Math" panose="02040503050406030204" pitchFamily="18" charset="0"/>
                                      <a:ea typeface="Cambria Math" panose="02040503050406030204" pitchFamily="18" charset="0"/>
                                    </a:rPr>
                                    <m:t>𝐶𝑎𝑚𝑒𝑙𝑠</m:t>
                                  </m:r>
                                </m:sub>
                              </m:sSub>
                            </m:e>
                          </m:acc>
                          <m:r>
                            <a:rPr lang="de-CH" b="0" i="1" smtClean="0">
                              <a:latin typeface="Cambria Math" panose="02040503050406030204" pitchFamily="18" charset="0"/>
                              <a:ea typeface="Cambria Math" panose="02040503050406030204" pitchFamily="18" charset="0"/>
                            </a:rPr>
                            <m:t>−</m:t>
                          </m:r>
                          <m:acc>
                            <m:accPr>
                              <m:chr m:val="̅"/>
                              <m:ctrlPr>
                                <a:rPr lang="de-CH" b="0" i="1" smtClean="0">
                                  <a:latin typeface="Cambria Math" panose="02040503050406030204" pitchFamily="18" charset="0"/>
                                  <a:ea typeface="Cambria Math" panose="02040503050406030204" pitchFamily="18" charset="0"/>
                                </a:rPr>
                              </m:ctrlPr>
                            </m:accPr>
                            <m:e>
                              <m:sSub>
                                <m:sSubPr>
                                  <m:ctrlPr>
                                    <a:rPr lang="de-CH" b="0" i="1" smtClean="0">
                                      <a:latin typeface="Cambria Math" panose="02040503050406030204" pitchFamily="18" charset="0"/>
                                      <a:ea typeface="Cambria Math" panose="02040503050406030204" pitchFamily="18" charset="0"/>
                                    </a:rPr>
                                  </m:ctrlPr>
                                </m:sSubPr>
                                <m:e>
                                  <m:r>
                                    <a:rPr lang="de-CH" b="0" i="1" smtClean="0">
                                      <a:latin typeface="Cambria Math" panose="02040503050406030204" pitchFamily="18" charset="0"/>
                                      <a:ea typeface="Cambria Math" panose="02040503050406030204" pitchFamily="18" charset="0"/>
                                    </a:rPr>
                                    <m:t>𝑃</m:t>
                                  </m:r>
                                </m:e>
                                <m:sub>
                                  <m:r>
                                    <a:rPr lang="de-CH" b="0" i="1" smtClean="0">
                                      <a:latin typeface="Cambria Math" panose="02040503050406030204" pitchFamily="18" charset="0"/>
                                      <a:ea typeface="Cambria Math" panose="02040503050406030204" pitchFamily="18" charset="0"/>
                                    </a:rPr>
                                    <m:t>𝐶𝑎𝑟𝑎𝑣𝑎𝑛</m:t>
                                  </m:r>
                                </m:sub>
                              </m:sSub>
                            </m:e>
                          </m:acc>
                        </m:num>
                        <m:den>
                          <m:acc>
                            <m:accPr>
                              <m:chr m:val="̅"/>
                              <m:ctrlPr>
                                <a:rPr lang="de-CH" b="0" i="1" smtClean="0">
                                  <a:latin typeface="Cambria Math" panose="02040503050406030204" pitchFamily="18" charset="0"/>
                                  <a:ea typeface="Cambria Math" panose="02040503050406030204" pitchFamily="18" charset="0"/>
                                </a:rPr>
                              </m:ctrlPr>
                            </m:accPr>
                            <m:e>
                              <m:sSub>
                                <m:sSubPr>
                                  <m:ctrlPr>
                                    <a:rPr lang="de-CH" b="0" i="1" smtClean="0">
                                      <a:latin typeface="Cambria Math" panose="02040503050406030204" pitchFamily="18" charset="0"/>
                                      <a:ea typeface="Cambria Math" panose="02040503050406030204" pitchFamily="18" charset="0"/>
                                    </a:rPr>
                                  </m:ctrlPr>
                                </m:sSubPr>
                                <m:e>
                                  <m:r>
                                    <a:rPr lang="de-CH" b="0" i="1" smtClean="0">
                                      <a:latin typeface="Cambria Math" panose="02040503050406030204" pitchFamily="18" charset="0"/>
                                      <a:ea typeface="Cambria Math" panose="02040503050406030204" pitchFamily="18" charset="0"/>
                                    </a:rPr>
                                    <m:t>𝑃</m:t>
                                  </m:r>
                                </m:e>
                                <m:sub>
                                  <m:r>
                                    <a:rPr lang="de-CH" b="0" i="1" smtClean="0">
                                      <a:latin typeface="Cambria Math" panose="02040503050406030204" pitchFamily="18" charset="0"/>
                                      <a:ea typeface="Cambria Math" panose="02040503050406030204" pitchFamily="18" charset="0"/>
                                    </a:rPr>
                                    <m:t>𝐶𝑎𝑚𝑒𝑙𝑠</m:t>
                                  </m:r>
                                </m:sub>
                              </m:sSub>
                            </m:e>
                          </m:acc>
                        </m:den>
                      </m:f>
                    </m:oMath>
                  </m:oMathPara>
                </a14:m>
                <a:endParaRPr lang="de-CH" dirty="0"/>
              </a:p>
            </p:txBody>
          </p:sp>
        </mc:Choice>
        <mc:Fallback xmlns="">
          <p:sp>
            <p:nvSpPr>
              <p:cNvPr id="12" name="TextBox 11">
                <a:extLst>
                  <a:ext uri="{FF2B5EF4-FFF2-40B4-BE49-F238E27FC236}">
                    <a16:creationId xmlns:a16="http://schemas.microsoft.com/office/drawing/2014/main" id="{2307F1A7-9E21-45B4-B342-1AE924DF3169}"/>
                  </a:ext>
                </a:extLst>
              </p:cNvPr>
              <p:cNvSpPr txBox="1">
                <a:spLocks noRot="1" noChangeAspect="1" noMove="1" noResize="1" noEditPoints="1" noAdjustHandles="1" noChangeArrowheads="1" noChangeShapeType="1" noTextEdit="1"/>
              </p:cNvSpPr>
              <p:nvPr/>
            </p:nvSpPr>
            <p:spPr>
              <a:xfrm>
                <a:off x="835744" y="2490533"/>
                <a:ext cx="3431796" cy="1532920"/>
              </a:xfrm>
              <a:prstGeom prst="rect">
                <a:avLst/>
              </a:prstGeom>
              <a:blipFill>
                <a:blip r:embed="rId8"/>
                <a:stretch>
                  <a:fillRect l="-1421" t="-2390"/>
                </a:stretch>
              </a:blipFill>
            </p:spPr>
            <p:txBody>
              <a:bodyPr/>
              <a:lstStyle/>
              <a:p>
                <a:r>
                  <a:rPr lang="de-CH">
                    <a:noFill/>
                  </a:rPr>
                  <a:t> </a:t>
                </a:r>
              </a:p>
            </p:txBody>
          </p:sp>
        </mc:Fallback>
      </mc:AlternateContent>
      <p:sp>
        <p:nvSpPr>
          <p:cNvPr id="13" name="Arrow: Right 12">
            <a:hlinkClick r:id="" action="ppaction://hlinkshowjump?jump=nextslide"/>
            <a:extLst>
              <a:ext uri="{FF2B5EF4-FFF2-40B4-BE49-F238E27FC236}">
                <a16:creationId xmlns:a16="http://schemas.microsoft.com/office/drawing/2014/main" id="{A8AA0E0A-CF1F-4082-9942-4282495A4D50}"/>
              </a:ext>
            </a:extLst>
          </p:cNvPr>
          <p:cNvSpPr/>
          <p:nvPr/>
        </p:nvSpPr>
        <p:spPr>
          <a:xfrm>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tangle 10">
            <a:hlinkClick r:id="rId9" action="ppaction://hlinksldjump"/>
            <a:extLst>
              <a:ext uri="{FF2B5EF4-FFF2-40B4-BE49-F238E27FC236}">
                <a16:creationId xmlns:a16="http://schemas.microsoft.com/office/drawing/2014/main" id="{918C0AE2-97C0-45A9-AE15-C43D42AFE6B6}"/>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
        <p:nvSpPr>
          <p:cNvPr id="14" name="TextBox 13">
            <a:extLst>
              <a:ext uri="{FF2B5EF4-FFF2-40B4-BE49-F238E27FC236}">
                <a16:creationId xmlns:a16="http://schemas.microsoft.com/office/drawing/2014/main" id="{FFB3E149-CEDF-44AA-A8FD-B0AC2A4F6C29}"/>
              </a:ext>
            </a:extLst>
          </p:cNvPr>
          <p:cNvSpPr txBox="1"/>
          <p:nvPr/>
        </p:nvSpPr>
        <p:spPr>
          <a:xfrm rot="16200000">
            <a:off x="4052755" y="3882858"/>
            <a:ext cx="1008609" cy="200055"/>
          </a:xfrm>
          <a:prstGeom prst="rect">
            <a:avLst/>
          </a:prstGeom>
          <a:noFill/>
        </p:spPr>
        <p:txBody>
          <a:bodyPr wrap="none" rtlCol="0">
            <a:spAutoFit/>
          </a:bodyPr>
          <a:lstStyle/>
          <a:p>
            <a:r>
              <a:rPr lang="de-CH" sz="700" dirty="0">
                <a:solidFill>
                  <a:schemeClr val="bg1">
                    <a:lumMod val="65000"/>
                  </a:schemeClr>
                </a:solidFill>
              </a:rPr>
              <a:t>naturalearthdata.com</a:t>
            </a:r>
          </a:p>
        </p:txBody>
      </p:sp>
    </p:spTree>
    <p:extLst>
      <p:ext uri="{BB962C8B-B14F-4D97-AF65-F5344CB8AC3E}">
        <p14:creationId xmlns:p14="http://schemas.microsoft.com/office/powerpoint/2010/main" val="691927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err="1"/>
              <a:t>Issues</a:t>
            </a:r>
            <a:r>
              <a:rPr lang="de-CH" dirty="0"/>
              <a:t> </a:t>
            </a:r>
            <a:r>
              <a:rPr lang="de-CH" dirty="0" err="1"/>
              <a:t>with</a:t>
            </a:r>
            <a:r>
              <a:rPr lang="de-CH" dirty="0"/>
              <a:t> potential </a:t>
            </a:r>
            <a:r>
              <a:rPr lang="de-CH" dirty="0" err="1"/>
              <a:t>evapotranspiration</a:t>
            </a:r>
            <a:endParaRPr lang="de-CH" dirty="0"/>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A0AF3FBC-78A2-4C5C-99EB-7D91DAB57504}"/>
              </a:ext>
            </a:extLst>
          </p:cNvPr>
          <p:cNvSpPr/>
          <p:nvPr/>
        </p:nvSpPr>
        <p:spPr>
          <a:xfrm rot="10800000">
            <a:off x="11476293" y="1628448"/>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TextBox 11">
            <a:extLst>
              <a:ext uri="{FF2B5EF4-FFF2-40B4-BE49-F238E27FC236}">
                <a16:creationId xmlns:a16="http://schemas.microsoft.com/office/drawing/2014/main" id="{2307F1A7-9E21-45B4-B342-1AE924DF3169}"/>
              </a:ext>
            </a:extLst>
          </p:cNvPr>
          <p:cNvSpPr txBox="1"/>
          <p:nvPr/>
        </p:nvSpPr>
        <p:spPr>
          <a:xfrm>
            <a:off x="835743" y="2490533"/>
            <a:ext cx="4810913" cy="1754326"/>
          </a:xfrm>
          <a:prstGeom prst="rect">
            <a:avLst/>
          </a:prstGeom>
          <a:noFill/>
        </p:spPr>
        <p:txBody>
          <a:bodyPr wrap="square" rtlCol="0">
            <a:spAutoFit/>
          </a:bodyPr>
          <a:lstStyle/>
          <a:p>
            <a:r>
              <a:rPr lang="de-CH" dirty="0" err="1"/>
              <a:t>Overestimation</a:t>
            </a:r>
            <a:r>
              <a:rPr lang="de-CH" dirty="0"/>
              <a:t> </a:t>
            </a:r>
            <a:r>
              <a:rPr lang="de-CH" dirty="0" err="1"/>
              <a:t>of</a:t>
            </a:r>
            <a:r>
              <a:rPr lang="de-CH" dirty="0"/>
              <a:t> potential </a:t>
            </a:r>
            <a:r>
              <a:rPr lang="de-CH" dirty="0" err="1"/>
              <a:t>evapotranspiration</a:t>
            </a:r>
            <a:r>
              <a:rPr lang="de-CH" dirty="0"/>
              <a:t> (</a:t>
            </a:r>
            <a:r>
              <a:rPr lang="de-CH" dirty="0" err="1"/>
              <a:t>based</a:t>
            </a:r>
            <a:r>
              <a:rPr lang="de-CH" dirty="0"/>
              <a:t> on ERA5-Land) in </a:t>
            </a:r>
            <a:r>
              <a:rPr lang="de-CH" dirty="0" err="1"/>
              <a:t>the</a:t>
            </a:r>
            <a:r>
              <a:rPr lang="de-CH" dirty="0"/>
              <a:t> Caravan </a:t>
            </a:r>
            <a:r>
              <a:rPr lang="de-CH" dirty="0" err="1"/>
              <a:t>dataset</a:t>
            </a:r>
            <a:endParaRPr lang="de-CH" dirty="0"/>
          </a:p>
          <a:p>
            <a:endParaRPr lang="de-CH" dirty="0"/>
          </a:p>
          <a:p>
            <a:r>
              <a:rPr lang="de-CH" dirty="0"/>
              <a:t>Moderate </a:t>
            </a:r>
            <a:r>
              <a:rPr lang="de-CH" dirty="0" err="1"/>
              <a:t>effect</a:t>
            </a:r>
            <a:r>
              <a:rPr lang="de-CH" dirty="0"/>
              <a:t> </a:t>
            </a:r>
            <a:r>
              <a:rPr lang="de-CH" dirty="0" err="1"/>
              <a:t>of</a:t>
            </a:r>
            <a:r>
              <a:rPr lang="de-CH" dirty="0"/>
              <a:t> </a:t>
            </a:r>
            <a:r>
              <a:rPr lang="de-CH" dirty="0" err="1"/>
              <a:t>the</a:t>
            </a:r>
            <a:r>
              <a:rPr lang="de-CH" dirty="0"/>
              <a:t> </a:t>
            </a:r>
            <a:r>
              <a:rPr lang="de-CH" dirty="0" err="1"/>
              <a:t>evapotranspiration</a:t>
            </a:r>
            <a:r>
              <a:rPr lang="de-CH" dirty="0"/>
              <a:t> </a:t>
            </a:r>
            <a:r>
              <a:rPr lang="de-CH" dirty="0" err="1"/>
              <a:t>data</a:t>
            </a:r>
            <a:r>
              <a:rPr lang="de-CH" dirty="0"/>
              <a:t> on </a:t>
            </a:r>
            <a:r>
              <a:rPr lang="de-CH" dirty="0" err="1"/>
              <a:t>model</a:t>
            </a:r>
            <a:r>
              <a:rPr lang="de-CH" dirty="0"/>
              <a:t> </a:t>
            </a:r>
            <a:r>
              <a:rPr lang="de-CH" dirty="0" err="1"/>
              <a:t>performance</a:t>
            </a:r>
            <a:r>
              <a:rPr lang="de-CH" dirty="0"/>
              <a:t>, but </a:t>
            </a:r>
            <a:r>
              <a:rPr lang="de-CH" dirty="0" err="1"/>
              <a:t>clearly</a:t>
            </a:r>
            <a:r>
              <a:rPr lang="de-CH" dirty="0"/>
              <a:t> </a:t>
            </a:r>
            <a:r>
              <a:rPr lang="de-CH" dirty="0" err="1"/>
              <a:t>unrealistic</a:t>
            </a:r>
            <a:r>
              <a:rPr lang="de-CH" dirty="0"/>
              <a:t> </a:t>
            </a:r>
            <a:r>
              <a:rPr lang="de-CH" dirty="0" err="1"/>
              <a:t>values</a:t>
            </a:r>
            <a:endParaRPr lang="de-CH" dirty="0"/>
          </a:p>
        </p:txBody>
      </p:sp>
      <p:sp>
        <p:nvSpPr>
          <p:cNvPr id="13" name="Arrow: Right 12">
            <a:hlinkClick r:id="" action="ppaction://hlinkshowjump?jump=nextslide"/>
            <a:extLst>
              <a:ext uri="{FF2B5EF4-FFF2-40B4-BE49-F238E27FC236}">
                <a16:creationId xmlns:a16="http://schemas.microsoft.com/office/drawing/2014/main" id="{A8AA0E0A-CF1F-4082-9942-4282495A4D50}"/>
              </a:ext>
            </a:extLst>
          </p:cNvPr>
          <p:cNvSpPr/>
          <p:nvPr/>
        </p:nvSpPr>
        <p:spPr>
          <a:xfrm>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Picture 7">
            <a:extLst>
              <a:ext uri="{FF2B5EF4-FFF2-40B4-BE49-F238E27FC236}">
                <a16:creationId xmlns:a16="http://schemas.microsoft.com/office/drawing/2014/main" id="{E1976F71-8816-43B8-A00B-74A2BDD32D5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646657" y="2490533"/>
            <a:ext cx="6365594" cy="3436415"/>
          </a:xfrm>
          <a:prstGeom prst="rect">
            <a:avLst/>
          </a:prstGeom>
        </p:spPr>
      </p:pic>
      <p:sp>
        <p:nvSpPr>
          <p:cNvPr id="11" name="Rectangle 10">
            <a:hlinkClick r:id="rId7" action="ppaction://hlinksldjump"/>
            <a:extLst>
              <a:ext uri="{FF2B5EF4-FFF2-40B4-BE49-F238E27FC236}">
                <a16:creationId xmlns:a16="http://schemas.microsoft.com/office/drawing/2014/main" id="{7FA92EFA-8E41-4E59-8CC7-0D499D266494}"/>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
        <p:nvSpPr>
          <p:cNvPr id="14" name="TextBox 13">
            <a:extLst>
              <a:ext uri="{FF2B5EF4-FFF2-40B4-BE49-F238E27FC236}">
                <a16:creationId xmlns:a16="http://schemas.microsoft.com/office/drawing/2014/main" id="{4EF5F3F0-C550-4C50-8177-397B6CCB87F7}"/>
              </a:ext>
            </a:extLst>
          </p:cNvPr>
          <p:cNvSpPr txBox="1"/>
          <p:nvPr/>
        </p:nvSpPr>
        <p:spPr>
          <a:xfrm rot="16200000">
            <a:off x="5429068" y="5334816"/>
            <a:ext cx="1008609" cy="200055"/>
          </a:xfrm>
          <a:prstGeom prst="rect">
            <a:avLst/>
          </a:prstGeom>
          <a:noFill/>
        </p:spPr>
        <p:txBody>
          <a:bodyPr wrap="none" rtlCol="0">
            <a:spAutoFit/>
          </a:bodyPr>
          <a:lstStyle/>
          <a:p>
            <a:r>
              <a:rPr lang="de-CH" sz="700" dirty="0">
                <a:solidFill>
                  <a:schemeClr val="bg1">
                    <a:lumMod val="65000"/>
                  </a:schemeClr>
                </a:solidFill>
              </a:rPr>
              <a:t>naturalearthdata.com</a:t>
            </a:r>
          </a:p>
        </p:txBody>
      </p:sp>
      <p:sp>
        <p:nvSpPr>
          <p:cNvPr id="15" name="TextBox 14">
            <a:extLst>
              <a:ext uri="{FF2B5EF4-FFF2-40B4-BE49-F238E27FC236}">
                <a16:creationId xmlns:a16="http://schemas.microsoft.com/office/drawing/2014/main" id="{C29C4835-88F6-4FC4-BF50-2D2CC6545BF9}"/>
              </a:ext>
            </a:extLst>
          </p:cNvPr>
          <p:cNvSpPr txBox="1"/>
          <p:nvPr/>
        </p:nvSpPr>
        <p:spPr>
          <a:xfrm>
            <a:off x="6986194" y="6211669"/>
            <a:ext cx="5026056" cy="646331"/>
          </a:xfrm>
          <a:prstGeom prst="rect">
            <a:avLst/>
          </a:prstGeom>
          <a:noFill/>
        </p:spPr>
        <p:txBody>
          <a:bodyPr wrap="none" rtlCol="0">
            <a:spAutoFit/>
          </a:bodyPr>
          <a:lstStyle/>
          <a:p>
            <a:pPr algn="r"/>
            <a:r>
              <a:rPr lang="de-CH" i="1" dirty="0"/>
              <a:t>Clerc-Schwarzenbach et al. (in review):</a:t>
            </a:r>
          </a:p>
          <a:p>
            <a:pPr algn="r"/>
            <a:r>
              <a:rPr lang="de-CH" i="1" dirty="0"/>
              <a:t>HESS </a:t>
            </a:r>
            <a:r>
              <a:rPr lang="de-CH" i="1" dirty="0" err="1"/>
              <a:t>Opinions</a:t>
            </a:r>
            <a:r>
              <a:rPr lang="de-CH" i="1" dirty="0"/>
              <a:t>: A </a:t>
            </a:r>
            <a:r>
              <a:rPr lang="de-CH" i="1" dirty="0" err="1"/>
              <a:t>few</a:t>
            </a:r>
            <a:r>
              <a:rPr lang="de-CH" i="1" dirty="0"/>
              <a:t> </a:t>
            </a:r>
            <a:r>
              <a:rPr lang="de-CH" i="1" dirty="0" err="1"/>
              <a:t>camels</a:t>
            </a:r>
            <a:r>
              <a:rPr lang="de-CH" i="1" dirty="0"/>
              <a:t> </a:t>
            </a:r>
            <a:r>
              <a:rPr lang="de-CH" i="1" dirty="0" err="1"/>
              <a:t>or</a:t>
            </a:r>
            <a:r>
              <a:rPr lang="de-CH" i="1" dirty="0"/>
              <a:t> a </a:t>
            </a:r>
            <a:r>
              <a:rPr lang="de-CH" i="1" dirty="0" err="1"/>
              <a:t>whole</a:t>
            </a:r>
            <a:r>
              <a:rPr lang="de-CH" i="1" dirty="0"/>
              <a:t> </a:t>
            </a:r>
            <a:r>
              <a:rPr lang="de-CH" i="1" dirty="0" err="1"/>
              <a:t>caravan</a:t>
            </a:r>
            <a:r>
              <a:rPr lang="de-CH" i="1" dirty="0"/>
              <a:t>?</a:t>
            </a:r>
          </a:p>
        </p:txBody>
      </p:sp>
    </p:spTree>
    <p:extLst>
      <p:ext uri="{BB962C8B-B14F-4D97-AF65-F5344CB8AC3E}">
        <p14:creationId xmlns:p14="http://schemas.microsoft.com/office/powerpoint/2010/main" val="2030435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a:t>Tests </a:t>
            </a:r>
            <a:r>
              <a:rPr lang="de-CH" dirty="0" err="1"/>
              <a:t>with</a:t>
            </a:r>
            <a:r>
              <a:rPr lang="de-CH" dirty="0"/>
              <a:t> different </a:t>
            </a:r>
            <a:r>
              <a:rPr lang="de-CH" dirty="0" err="1"/>
              <a:t>forcing</a:t>
            </a:r>
            <a:r>
              <a:rPr lang="de-CH" dirty="0"/>
              <a:t> </a:t>
            </a:r>
            <a:r>
              <a:rPr lang="de-CH" dirty="0" err="1"/>
              <a:t>data</a:t>
            </a:r>
            <a:endParaRPr lang="de-CH" dirty="0"/>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A0AF3FBC-78A2-4C5C-99EB-7D91DAB57504}"/>
              </a:ext>
            </a:extLst>
          </p:cNvPr>
          <p:cNvSpPr/>
          <p:nvPr/>
        </p:nvSpPr>
        <p:spPr>
          <a:xfrm rot="10800000">
            <a:off x="11476293" y="1628448"/>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Arrow: Right 12">
            <a:hlinkClick r:id="" action="ppaction://hlinkshowjump?jump=nextslide"/>
            <a:extLst>
              <a:ext uri="{FF2B5EF4-FFF2-40B4-BE49-F238E27FC236}">
                <a16:creationId xmlns:a16="http://schemas.microsoft.com/office/drawing/2014/main" id="{A8AA0E0A-CF1F-4082-9942-4282495A4D50}"/>
              </a:ext>
            </a:extLst>
          </p:cNvPr>
          <p:cNvSpPr/>
          <p:nvPr/>
        </p:nvSpPr>
        <p:spPr>
          <a:xfrm>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tangle 10">
            <a:hlinkClick r:id="rId6" action="ppaction://hlinksldjump"/>
            <a:extLst>
              <a:ext uri="{FF2B5EF4-FFF2-40B4-BE49-F238E27FC236}">
                <a16:creationId xmlns:a16="http://schemas.microsoft.com/office/drawing/2014/main" id="{7FA92EFA-8E41-4E59-8CC7-0D499D266494}"/>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
        <p:nvSpPr>
          <p:cNvPr id="15" name="TextBox 14">
            <a:extLst>
              <a:ext uri="{FF2B5EF4-FFF2-40B4-BE49-F238E27FC236}">
                <a16:creationId xmlns:a16="http://schemas.microsoft.com/office/drawing/2014/main" id="{812E79FF-EC94-47D2-A410-FC5ADEFD916C}"/>
              </a:ext>
            </a:extLst>
          </p:cNvPr>
          <p:cNvSpPr txBox="1"/>
          <p:nvPr/>
        </p:nvSpPr>
        <p:spPr>
          <a:xfrm>
            <a:off x="6986194" y="6211669"/>
            <a:ext cx="5026056" cy="646331"/>
          </a:xfrm>
          <a:prstGeom prst="rect">
            <a:avLst/>
          </a:prstGeom>
          <a:noFill/>
        </p:spPr>
        <p:txBody>
          <a:bodyPr wrap="none" rtlCol="0">
            <a:spAutoFit/>
          </a:bodyPr>
          <a:lstStyle/>
          <a:p>
            <a:pPr algn="r"/>
            <a:r>
              <a:rPr lang="de-CH" i="1" dirty="0"/>
              <a:t>Clerc-Schwarzenbach et al. (in review):</a:t>
            </a:r>
          </a:p>
          <a:p>
            <a:pPr algn="r"/>
            <a:r>
              <a:rPr lang="de-CH" i="1" dirty="0"/>
              <a:t>HESS </a:t>
            </a:r>
            <a:r>
              <a:rPr lang="de-CH" i="1" dirty="0" err="1"/>
              <a:t>Opinions</a:t>
            </a:r>
            <a:r>
              <a:rPr lang="de-CH" i="1" dirty="0"/>
              <a:t>: A </a:t>
            </a:r>
            <a:r>
              <a:rPr lang="de-CH" i="1" dirty="0" err="1"/>
              <a:t>few</a:t>
            </a:r>
            <a:r>
              <a:rPr lang="de-CH" i="1" dirty="0"/>
              <a:t> </a:t>
            </a:r>
            <a:r>
              <a:rPr lang="de-CH" i="1" dirty="0" err="1"/>
              <a:t>camels</a:t>
            </a:r>
            <a:r>
              <a:rPr lang="de-CH" i="1" dirty="0"/>
              <a:t> </a:t>
            </a:r>
            <a:r>
              <a:rPr lang="de-CH" i="1" dirty="0" err="1"/>
              <a:t>or</a:t>
            </a:r>
            <a:r>
              <a:rPr lang="de-CH" i="1" dirty="0"/>
              <a:t> a </a:t>
            </a:r>
            <a:r>
              <a:rPr lang="de-CH" i="1" dirty="0" err="1"/>
              <a:t>whole</a:t>
            </a:r>
            <a:r>
              <a:rPr lang="de-CH" i="1" dirty="0"/>
              <a:t> </a:t>
            </a:r>
            <a:r>
              <a:rPr lang="de-CH" i="1" dirty="0" err="1"/>
              <a:t>caravan</a:t>
            </a:r>
            <a:r>
              <a:rPr lang="de-CH" i="1" dirty="0"/>
              <a:t>?</a:t>
            </a:r>
          </a:p>
        </p:txBody>
      </p:sp>
      <p:graphicFrame>
        <p:nvGraphicFramePr>
          <p:cNvPr id="3" name="Table 2">
            <a:extLst>
              <a:ext uri="{FF2B5EF4-FFF2-40B4-BE49-F238E27FC236}">
                <a16:creationId xmlns:a16="http://schemas.microsoft.com/office/drawing/2014/main" id="{E74ACFA8-B879-4F39-8A04-F91BD30C7730}"/>
              </a:ext>
            </a:extLst>
          </p:cNvPr>
          <p:cNvGraphicFramePr>
            <a:graphicFrameLocks noGrp="1"/>
          </p:cNvGraphicFramePr>
          <p:nvPr>
            <p:extLst>
              <p:ext uri="{D42A27DB-BD31-4B8C-83A1-F6EECF244321}">
                <p14:modId xmlns:p14="http://schemas.microsoft.com/office/powerpoint/2010/main" val="1618141424"/>
              </p:ext>
            </p:extLst>
          </p:nvPr>
        </p:nvGraphicFramePr>
        <p:xfrm>
          <a:off x="838200" y="1824624"/>
          <a:ext cx="9643644" cy="4189899"/>
        </p:xfrm>
        <a:graphic>
          <a:graphicData uri="http://schemas.openxmlformats.org/drawingml/2006/table">
            <a:tbl>
              <a:tblPr firstRow="1" bandRow="1">
                <a:tableStyleId>{2D5ABB26-0587-4C30-8999-92F81FD0307C}</a:tableStyleId>
              </a:tblPr>
              <a:tblGrid>
                <a:gridCol w="1116435">
                  <a:extLst>
                    <a:ext uri="{9D8B030D-6E8A-4147-A177-3AD203B41FA5}">
                      <a16:colId xmlns:a16="http://schemas.microsoft.com/office/drawing/2014/main" val="1985023487"/>
                    </a:ext>
                  </a:extLst>
                </a:gridCol>
                <a:gridCol w="2842403">
                  <a:extLst>
                    <a:ext uri="{9D8B030D-6E8A-4147-A177-3AD203B41FA5}">
                      <a16:colId xmlns:a16="http://schemas.microsoft.com/office/drawing/2014/main" val="1828572691"/>
                    </a:ext>
                  </a:extLst>
                </a:gridCol>
                <a:gridCol w="2842403">
                  <a:extLst>
                    <a:ext uri="{9D8B030D-6E8A-4147-A177-3AD203B41FA5}">
                      <a16:colId xmlns:a16="http://schemas.microsoft.com/office/drawing/2014/main" val="1203371156"/>
                    </a:ext>
                  </a:extLst>
                </a:gridCol>
                <a:gridCol w="2842403">
                  <a:extLst>
                    <a:ext uri="{9D8B030D-6E8A-4147-A177-3AD203B41FA5}">
                      <a16:colId xmlns:a16="http://schemas.microsoft.com/office/drawing/2014/main" val="1235032242"/>
                    </a:ext>
                  </a:extLst>
                </a:gridCol>
              </a:tblGrid>
              <a:tr h="507117">
                <a:tc>
                  <a:txBody>
                    <a:bodyPr/>
                    <a:lstStyle/>
                    <a:p>
                      <a:pPr algn="ctr"/>
                      <a:r>
                        <a:rPr lang="de-CH" b="1" dirty="0"/>
                        <a:t>Scenario</a:t>
                      </a:r>
                    </a:p>
                  </a:txBody>
                  <a:tcPr anchor="ctr"/>
                </a:tc>
                <a:tc>
                  <a:txBody>
                    <a:bodyPr/>
                    <a:lstStyle/>
                    <a:p>
                      <a:pPr algn="ctr"/>
                      <a:r>
                        <a:rPr lang="de-CH" b="1" dirty="0" err="1"/>
                        <a:t>Precipitation</a:t>
                      </a:r>
                      <a:endParaRPr lang="de-CH" b="1" dirty="0"/>
                    </a:p>
                  </a:txBody>
                  <a:tcPr anchor="ctr"/>
                </a:tc>
                <a:tc>
                  <a:txBody>
                    <a:bodyPr/>
                    <a:lstStyle/>
                    <a:p>
                      <a:pPr algn="ctr"/>
                      <a:r>
                        <a:rPr lang="de-CH" b="1" dirty="0" err="1"/>
                        <a:t>Temperature</a:t>
                      </a:r>
                      <a:endParaRPr lang="de-CH" b="1" dirty="0"/>
                    </a:p>
                  </a:txBody>
                  <a:tcPr anchor="ctr"/>
                </a:tc>
                <a:tc>
                  <a:txBody>
                    <a:bodyPr/>
                    <a:lstStyle/>
                    <a:p>
                      <a:pPr algn="ctr"/>
                      <a:r>
                        <a:rPr lang="de-CH" b="1" dirty="0"/>
                        <a:t>Potential</a:t>
                      </a:r>
                    </a:p>
                    <a:p>
                      <a:pPr algn="ctr"/>
                      <a:r>
                        <a:rPr lang="de-CH" b="1" dirty="0" err="1"/>
                        <a:t>evapotranspiration</a:t>
                      </a:r>
                      <a:endParaRPr lang="de-CH" b="1" dirty="0"/>
                    </a:p>
                  </a:txBody>
                  <a:tcPr anchor="ctr"/>
                </a:tc>
                <a:extLst>
                  <a:ext uri="{0D108BD9-81ED-4DB2-BD59-A6C34878D82A}">
                    <a16:rowId xmlns:a16="http://schemas.microsoft.com/office/drawing/2014/main" val="2508859045"/>
                  </a:ext>
                </a:extLst>
              </a:tr>
              <a:tr h="507117">
                <a:tc>
                  <a:txBody>
                    <a:bodyPr/>
                    <a:lstStyle/>
                    <a:p>
                      <a:pPr algn="ctr"/>
                      <a:r>
                        <a:rPr lang="de-CH" dirty="0"/>
                        <a:t>I</a:t>
                      </a:r>
                    </a:p>
                  </a:txBody>
                  <a:tcPr anchor="ctr"/>
                </a:tc>
                <a:tc>
                  <a:txBody>
                    <a:bodyPr/>
                    <a:lstStyle/>
                    <a:p>
                      <a:pPr algn="ctr"/>
                      <a:endParaRPr lang="de-CH" dirty="0"/>
                    </a:p>
                  </a:txBody>
                  <a:tcPr anchor="ctr"/>
                </a:tc>
                <a:tc>
                  <a:txBody>
                    <a:bodyPr/>
                    <a:lstStyle/>
                    <a:p>
                      <a:pPr algn="ctr"/>
                      <a:endParaRPr lang="de-CH" dirty="0"/>
                    </a:p>
                  </a:txBody>
                  <a:tcPr anchor="ctr"/>
                </a:tc>
                <a:tc>
                  <a:txBody>
                    <a:bodyPr/>
                    <a:lstStyle/>
                    <a:p>
                      <a:pPr algn="ctr"/>
                      <a:endParaRPr lang="de-CH" dirty="0"/>
                    </a:p>
                  </a:txBody>
                  <a:tcPr anchor="ctr"/>
                </a:tc>
                <a:extLst>
                  <a:ext uri="{0D108BD9-81ED-4DB2-BD59-A6C34878D82A}">
                    <a16:rowId xmlns:a16="http://schemas.microsoft.com/office/drawing/2014/main" val="1109268703"/>
                  </a:ext>
                </a:extLst>
              </a:tr>
              <a:tr h="507117">
                <a:tc>
                  <a:txBody>
                    <a:bodyPr/>
                    <a:lstStyle/>
                    <a:p>
                      <a:pPr algn="ctr"/>
                      <a:r>
                        <a:rPr lang="de-CH" dirty="0"/>
                        <a:t>II</a:t>
                      </a:r>
                    </a:p>
                  </a:txBody>
                  <a:tcPr anchor="ctr"/>
                </a:tc>
                <a:tc>
                  <a:txBody>
                    <a:bodyPr/>
                    <a:lstStyle/>
                    <a:p>
                      <a:pPr algn="ctr"/>
                      <a:endParaRPr lang="de-CH" dirty="0"/>
                    </a:p>
                  </a:txBody>
                  <a:tcPr anchor="ctr"/>
                </a:tc>
                <a:tc>
                  <a:txBody>
                    <a:bodyPr/>
                    <a:lstStyle/>
                    <a:p>
                      <a:pPr algn="ctr"/>
                      <a:endParaRPr lang="de-CH" dirty="0"/>
                    </a:p>
                  </a:txBody>
                  <a:tcPr anchor="ctr"/>
                </a:tc>
                <a:tc>
                  <a:txBody>
                    <a:bodyPr/>
                    <a:lstStyle/>
                    <a:p>
                      <a:pPr algn="ctr"/>
                      <a:endParaRPr lang="de-CH" dirty="0"/>
                    </a:p>
                  </a:txBody>
                  <a:tcPr anchor="ctr"/>
                </a:tc>
                <a:extLst>
                  <a:ext uri="{0D108BD9-81ED-4DB2-BD59-A6C34878D82A}">
                    <a16:rowId xmlns:a16="http://schemas.microsoft.com/office/drawing/2014/main" val="1590437789"/>
                  </a:ext>
                </a:extLst>
              </a:tr>
              <a:tr h="507117">
                <a:tc>
                  <a:txBody>
                    <a:bodyPr/>
                    <a:lstStyle/>
                    <a:p>
                      <a:pPr algn="ctr"/>
                      <a:r>
                        <a:rPr lang="de-CH" dirty="0"/>
                        <a:t>III</a:t>
                      </a:r>
                    </a:p>
                  </a:txBody>
                  <a:tcPr anchor="ctr"/>
                </a:tc>
                <a:tc>
                  <a:txBody>
                    <a:bodyPr/>
                    <a:lstStyle/>
                    <a:p>
                      <a:pPr algn="ctr"/>
                      <a:endParaRPr lang="de-CH" dirty="0"/>
                    </a:p>
                  </a:txBody>
                  <a:tcPr anchor="ctr"/>
                </a:tc>
                <a:tc>
                  <a:txBody>
                    <a:bodyPr/>
                    <a:lstStyle/>
                    <a:p>
                      <a:pPr algn="ctr"/>
                      <a:endParaRPr lang="de-CH" dirty="0"/>
                    </a:p>
                  </a:txBody>
                  <a:tcPr anchor="ctr"/>
                </a:tc>
                <a:tc>
                  <a:txBody>
                    <a:bodyPr/>
                    <a:lstStyle/>
                    <a:p>
                      <a:pPr algn="ctr"/>
                      <a:endParaRPr lang="de-CH"/>
                    </a:p>
                  </a:txBody>
                  <a:tcPr anchor="ctr"/>
                </a:tc>
                <a:extLst>
                  <a:ext uri="{0D108BD9-81ED-4DB2-BD59-A6C34878D82A}">
                    <a16:rowId xmlns:a16="http://schemas.microsoft.com/office/drawing/2014/main" val="3781572678"/>
                  </a:ext>
                </a:extLst>
              </a:tr>
              <a:tr h="507117">
                <a:tc>
                  <a:txBody>
                    <a:bodyPr/>
                    <a:lstStyle/>
                    <a:p>
                      <a:pPr algn="ctr"/>
                      <a:r>
                        <a:rPr lang="de-CH" dirty="0"/>
                        <a:t>IV</a:t>
                      </a:r>
                    </a:p>
                  </a:txBody>
                  <a:tcPr anchor="ctr"/>
                </a:tc>
                <a:tc>
                  <a:txBody>
                    <a:bodyPr/>
                    <a:lstStyle/>
                    <a:p>
                      <a:pPr algn="ctr"/>
                      <a:endParaRPr lang="de-CH"/>
                    </a:p>
                  </a:txBody>
                  <a:tcPr anchor="ctr"/>
                </a:tc>
                <a:tc>
                  <a:txBody>
                    <a:bodyPr/>
                    <a:lstStyle/>
                    <a:p>
                      <a:pPr algn="ctr"/>
                      <a:endParaRPr lang="de-CH" dirty="0"/>
                    </a:p>
                  </a:txBody>
                  <a:tcPr anchor="ctr"/>
                </a:tc>
                <a:tc>
                  <a:txBody>
                    <a:bodyPr/>
                    <a:lstStyle/>
                    <a:p>
                      <a:pPr algn="ctr"/>
                      <a:endParaRPr lang="de-CH" dirty="0"/>
                    </a:p>
                  </a:txBody>
                  <a:tcPr anchor="ctr"/>
                </a:tc>
                <a:extLst>
                  <a:ext uri="{0D108BD9-81ED-4DB2-BD59-A6C34878D82A}">
                    <a16:rowId xmlns:a16="http://schemas.microsoft.com/office/drawing/2014/main" val="3379518447"/>
                  </a:ext>
                </a:extLst>
              </a:tr>
              <a:tr h="507117">
                <a:tc>
                  <a:txBody>
                    <a:bodyPr/>
                    <a:lstStyle/>
                    <a:p>
                      <a:pPr algn="ctr"/>
                      <a:r>
                        <a:rPr lang="de-CH" dirty="0"/>
                        <a:t>V</a:t>
                      </a:r>
                    </a:p>
                  </a:txBody>
                  <a:tcPr anchor="ctr"/>
                </a:tc>
                <a:tc>
                  <a:txBody>
                    <a:bodyPr/>
                    <a:lstStyle/>
                    <a:p>
                      <a:pPr algn="ctr"/>
                      <a:endParaRPr lang="de-CH" dirty="0"/>
                    </a:p>
                  </a:txBody>
                  <a:tcPr anchor="ctr"/>
                </a:tc>
                <a:tc>
                  <a:txBody>
                    <a:bodyPr/>
                    <a:lstStyle/>
                    <a:p>
                      <a:pPr algn="ctr"/>
                      <a:endParaRPr lang="de-CH" dirty="0"/>
                    </a:p>
                  </a:txBody>
                  <a:tcPr anchor="ctr"/>
                </a:tc>
                <a:tc>
                  <a:txBody>
                    <a:bodyPr/>
                    <a:lstStyle/>
                    <a:p>
                      <a:pPr algn="ctr"/>
                      <a:endParaRPr lang="de-CH" dirty="0"/>
                    </a:p>
                  </a:txBody>
                  <a:tcPr anchor="ctr"/>
                </a:tc>
                <a:extLst>
                  <a:ext uri="{0D108BD9-81ED-4DB2-BD59-A6C34878D82A}">
                    <a16:rowId xmlns:a16="http://schemas.microsoft.com/office/drawing/2014/main" val="3649654841"/>
                  </a:ext>
                </a:extLst>
              </a:tr>
              <a:tr h="507117">
                <a:tc>
                  <a:txBody>
                    <a:bodyPr/>
                    <a:lstStyle/>
                    <a:p>
                      <a:pPr algn="ctr"/>
                      <a:r>
                        <a:rPr lang="de-CH" dirty="0"/>
                        <a:t>VI</a:t>
                      </a:r>
                    </a:p>
                  </a:txBody>
                  <a:tcPr anchor="ctr"/>
                </a:tc>
                <a:tc>
                  <a:txBody>
                    <a:bodyPr/>
                    <a:lstStyle/>
                    <a:p>
                      <a:pPr algn="ctr"/>
                      <a:endParaRPr lang="de-CH" dirty="0"/>
                    </a:p>
                  </a:txBody>
                  <a:tcPr anchor="ctr"/>
                </a:tc>
                <a:tc>
                  <a:txBody>
                    <a:bodyPr/>
                    <a:lstStyle/>
                    <a:p>
                      <a:pPr algn="ctr"/>
                      <a:endParaRPr lang="de-CH" dirty="0"/>
                    </a:p>
                  </a:txBody>
                  <a:tcPr anchor="ctr"/>
                </a:tc>
                <a:tc>
                  <a:txBody>
                    <a:bodyPr/>
                    <a:lstStyle/>
                    <a:p>
                      <a:pPr algn="ctr"/>
                      <a:endParaRPr lang="de-CH" dirty="0"/>
                    </a:p>
                  </a:txBody>
                  <a:tcPr anchor="ctr"/>
                </a:tc>
                <a:extLst>
                  <a:ext uri="{0D108BD9-81ED-4DB2-BD59-A6C34878D82A}">
                    <a16:rowId xmlns:a16="http://schemas.microsoft.com/office/drawing/2014/main" val="633295276"/>
                  </a:ext>
                </a:extLst>
              </a:tr>
              <a:tr h="507117">
                <a:tc>
                  <a:txBody>
                    <a:bodyPr/>
                    <a:lstStyle/>
                    <a:p>
                      <a:pPr algn="ctr"/>
                      <a:r>
                        <a:rPr lang="de-CH" dirty="0"/>
                        <a:t>VII</a:t>
                      </a:r>
                    </a:p>
                  </a:txBody>
                  <a:tcPr anchor="ctr"/>
                </a:tc>
                <a:tc>
                  <a:txBody>
                    <a:bodyPr/>
                    <a:lstStyle/>
                    <a:p>
                      <a:pPr algn="ctr"/>
                      <a:endParaRPr lang="de-CH"/>
                    </a:p>
                  </a:txBody>
                  <a:tcPr anchor="ctr"/>
                </a:tc>
                <a:tc>
                  <a:txBody>
                    <a:bodyPr/>
                    <a:lstStyle/>
                    <a:p>
                      <a:pPr algn="ctr"/>
                      <a:endParaRPr lang="de-CH"/>
                    </a:p>
                  </a:txBody>
                  <a:tcPr anchor="ctr"/>
                </a:tc>
                <a:tc>
                  <a:txBody>
                    <a:bodyPr/>
                    <a:lstStyle/>
                    <a:p>
                      <a:pPr algn="ctr"/>
                      <a:endParaRPr lang="de-CH" dirty="0"/>
                    </a:p>
                  </a:txBody>
                  <a:tcPr anchor="ctr"/>
                </a:tc>
                <a:extLst>
                  <a:ext uri="{0D108BD9-81ED-4DB2-BD59-A6C34878D82A}">
                    <a16:rowId xmlns:a16="http://schemas.microsoft.com/office/drawing/2014/main" val="3095153577"/>
                  </a:ext>
                </a:extLst>
              </a:tr>
            </a:tbl>
          </a:graphicData>
        </a:graphic>
      </p:graphicFrame>
      <p:sp>
        <p:nvSpPr>
          <p:cNvPr id="16" name="Rectangle 15">
            <a:extLst>
              <a:ext uri="{FF2B5EF4-FFF2-40B4-BE49-F238E27FC236}">
                <a16:creationId xmlns:a16="http://schemas.microsoft.com/office/drawing/2014/main" id="{8E398FEA-D20F-4B29-A4F4-6E7A78ACF9D8}"/>
              </a:ext>
            </a:extLst>
          </p:cNvPr>
          <p:cNvSpPr/>
          <p:nvPr/>
        </p:nvSpPr>
        <p:spPr>
          <a:xfrm>
            <a:off x="2147201" y="2495437"/>
            <a:ext cx="2408400" cy="446714"/>
          </a:xfrm>
          <a:prstGeom prst="rect">
            <a:avLst/>
          </a:prstGeom>
          <a:solidFill>
            <a:srgbClr val="FCDE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dirty="0">
                <a:solidFill>
                  <a:schemeClr val="tx1"/>
                </a:solidFill>
              </a:rPr>
              <a:t>Camels</a:t>
            </a:r>
          </a:p>
        </p:txBody>
      </p:sp>
      <p:sp>
        <p:nvSpPr>
          <p:cNvPr id="19" name="Rectangle 18">
            <a:extLst>
              <a:ext uri="{FF2B5EF4-FFF2-40B4-BE49-F238E27FC236}">
                <a16:creationId xmlns:a16="http://schemas.microsoft.com/office/drawing/2014/main" id="{76455147-FAC0-4FC9-9003-439CCCA571D0}"/>
              </a:ext>
            </a:extLst>
          </p:cNvPr>
          <p:cNvSpPr/>
          <p:nvPr/>
        </p:nvSpPr>
        <p:spPr>
          <a:xfrm>
            <a:off x="2147202" y="3000751"/>
            <a:ext cx="2408400" cy="44671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dirty="0"/>
              <a:t>Caravan</a:t>
            </a:r>
          </a:p>
        </p:txBody>
      </p:sp>
      <p:sp>
        <p:nvSpPr>
          <p:cNvPr id="20" name="Rectangle 19">
            <a:extLst>
              <a:ext uri="{FF2B5EF4-FFF2-40B4-BE49-F238E27FC236}">
                <a16:creationId xmlns:a16="http://schemas.microsoft.com/office/drawing/2014/main" id="{FD5103B3-48C4-4875-B012-D23414D7BF37}"/>
              </a:ext>
            </a:extLst>
          </p:cNvPr>
          <p:cNvSpPr/>
          <p:nvPr/>
        </p:nvSpPr>
        <p:spPr>
          <a:xfrm>
            <a:off x="5003273" y="2495437"/>
            <a:ext cx="2408400" cy="446714"/>
          </a:xfrm>
          <a:prstGeom prst="rect">
            <a:avLst/>
          </a:prstGeom>
          <a:solidFill>
            <a:srgbClr val="FCDE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dirty="0">
                <a:solidFill>
                  <a:schemeClr val="tx1"/>
                </a:solidFill>
              </a:rPr>
              <a:t>Camels</a:t>
            </a:r>
          </a:p>
        </p:txBody>
      </p:sp>
      <p:sp>
        <p:nvSpPr>
          <p:cNvPr id="21" name="Rectangle 20">
            <a:extLst>
              <a:ext uri="{FF2B5EF4-FFF2-40B4-BE49-F238E27FC236}">
                <a16:creationId xmlns:a16="http://schemas.microsoft.com/office/drawing/2014/main" id="{EED42C1D-8737-43E5-81AA-C5328D9ED120}"/>
              </a:ext>
            </a:extLst>
          </p:cNvPr>
          <p:cNvSpPr/>
          <p:nvPr/>
        </p:nvSpPr>
        <p:spPr>
          <a:xfrm>
            <a:off x="7858677" y="5532525"/>
            <a:ext cx="2409737" cy="446714"/>
          </a:xfrm>
          <a:prstGeom prst="rect">
            <a:avLst/>
          </a:prstGeom>
          <a:solidFill>
            <a:srgbClr val="133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Alternative </a:t>
            </a:r>
            <a:r>
              <a:rPr lang="de-CH" dirty="0" err="1"/>
              <a:t>for</a:t>
            </a:r>
            <a:r>
              <a:rPr lang="de-CH" dirty="0"/>
              <a:t> Caravan</a:t>
            </a:r>
          </a:p>
        </p:txBody>
      </p:sp>
      <p:sp>
        <p:nvSpPr>
          <p:cNvPr id="22" name="Rectangle 21">
            <a:extLst>
              <a:ext uri="{FF2B5EF4-FFF2-40B4-BE49-F238E27FC236}">
                <a16:creationId xmlns:a16="http://schemas.microsoft.com/office/drawing/2014/main" id="{84FB2653-55C8-4C40-96BF-CCE19C100B6F}"/>
              </a:ext>
            </a:extLst>
          </p:cNvPr>
          <p:cNvSpPr/>
          <p:nvPr/>
        </p:nvSpPr>
        <p:spPr>
          <a:xfrm>
            <a:off x="2147201" y="3511269"/>
            <a:ext cx="2408400" cy="44671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dirty="0"/>
              <a:t>Caravan</a:t>
            </a:r>
          </a:p>
        </p:txBody>
      </p:sp>
      <p:sp>
        <p:nvSpPr>
          <p:cNvPr id="23" name="Rectangle 22">
            <a:extLst>
              <a:ext uri="{FF2B5EF4-FFF2-40B4-BE49-F238E27FC236}">
                <a16:creationId xmlns:a16="http://schemas.microsoft.com/office/drawing/2014/main" id="{DF5E2890-A2B7-4A33-8F6C-D522AC114E85}"/>
              </a:ext>
            </a:extLst>
          </p:cNvPr>
          <p:cNvSpPr/>
          <p:nvPr/>
        </p:nvSpPr>
        <p:spPr>
          <a:xfrm>
            <a:off x="2147201" y="4016583"/>
            <a:ext cx="2408400" cy="446714"/>
          </a:xfrm>
          <a:prstGeom prst="rect">
            <a:avLst/>
          </a:prstGeom>
          <a:solidFill>
            <a:srgbClr val="FCDE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dirty="0">
                <a:solidFill>
                  <a:schemeClr val="tx1"/>
                </a:solidFill>
              </a:rPr>
              <a:t>Camels</a:t>
            </a:r>
          </a:p>
        </p:txBody>
      </p:sp>
      <p:sp>
        <p:nvSpPr>
          <p:cNvPr id="24" name="Rectangle 23">
            <a:extLst>
              <a:ext uri="{FF2B5EF4-FFF2-40B4-BE49-F238E27FC236}">
                <a16:creationId xmlns:a16="http://schemas.microsoft.com/office/drawing/2014/main" id="{4E3918A6-C6C2-40B0-9B06-438DEEBF17D1}"/>
              </a:ext>
            </a:extLst>
          </p:cNvPr>
          <p:cNvSpPr/>
          <p:nvPr/>
        </p:nvSpPr>
        <p:spPr>
          <a:xfrm>
            <a:off x="2147201" y="4521897"/>
            <a:ext cx="2408400" cy="446714"/>
          </a:xfrm>
          <a:prstGeom prst="rect">
            <a:avLst/>
          </a:prstGeom>
          <a:solidFill>
            <a:srgbClr val="FCDE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dirty="0">
                <a:solidFill>
                  <a:schemeClr val="tx1"/>
                </a:solidFill>
              </a:rPr>
              <a:t>Camels</a:t>
            </a:r>
          </a:p>
        </p:txBody>
      </p:sp>
      <p:sp>
        <p:nvSpPr>
          <p:cNvPr id="25" name="Rectangle 24">
            <a:extLst>
              <a:ext uri="{FF2B5EF4-FFF2-40B4-BE49-F238E27FC236}">
                <a16:creationId xmlns:a16="http://schemas.microsoft.com/office/drawing/2014/main" id="{11800394-BD67-444B-8C24-5759443C5190}"/>
              </a:ext>
            </a:extLst>
          </p:cNvPr>
          <p:cNvSpPr/>
          <p:nvPr/>
        </p:nvSpPr>
        <p:spPr>
          <a:xfrm>
            <a:off x="2147201" y="5027211"/>
            <a:ext cx="2408400" cy="446714"/>
          </a:xfrm>
          <a:prstGeom prst="rect">
            <a:avLst/>
          </a:prstGeom>
          <a:solidFill>
            <a:srgbClr val="FCDE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dirty="0">
                <a:solidFill>
                  <a:schemeClr val="tx1"/>
                </a:solidFill>
              </a:rPr>
              <a:t>Camels</a:t>
            </a:r>
          </a:p>
        </p:txBody>
      </p:sp>
      <p:sp>
        <p:nvSpPr>
          <p:cNvPr id="26" name="Rectangle 25">
            <a:extLst>
              <a:ext uri="{FF2B5EF4-FFF2-40B4-BE49-F238E27FC236}">
                <a16:creationId xmlns:a16="http://schemas.microsoft.com/office/drawing/2014/main" id="{AC84229C-7755-4909-AC35-5F7ACDCCE48A}"/>
              </a:ext>
            </a:extLst>
          </p:cNvPr>
          <p:cNvSpPr/>
          <p:nvPr/>
        </p:nvSpPr>
        <p:spPr>
          <a:xfrm>
            <a:off x="2147201" y="5532525"/>
            <a:ext cx="2408400" cy="44671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dirty="0"/>
              <a:t>Caravan</a:t>
            </a:r>
          </a:p>
        </p:txBody>
      </p:sp>
      <p:sp>
        <p:nvSpPr>
          <p:cNvPr id="27" name="Rectangle 26">
            <a:extLst>
              <a:ext uri="{FF2B5EF4-FFF2-40B4-BE49-F238E27FC236}">
                <a16:creationId xmlns:a16="http://schemas.microsoft.com/office/drawing/2014/main" id="{30154391-F76A-451D-8E42-039F1BA17541}"/>
              </a:ext>
            </a:extLst>
          </p:cNvPr>
          <p:cNvSpPr/>
          <p:nvPr/>
        </p:nvSpPr>
        <p:spPr>
          <a:xfrm>
            <a:off x="7859346" y="2500022"/>
            <a:ext cx="2408400" cy="446714"/>
          </a:xfrm>
          <a:prstGeom prst="rect">
            <a:avLst/>
          </a:prstGeom>
          <a:solidFill>
            <a:srgbClr val="FCDE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dirty="0">
                <a:solidFill>
                  <a:schemeClr val="tx1"/>
                </a:solidFill>
              </a:rPr>
              <a:t>Camels</a:t>
            </a:r>
          </a:p>
        </p:txBody>
      </p:sp>
      <p:sp>
        <p:nvSpPr>
          <p:cNvPr id="28" name="Rectangle 27">
            <a:extLst>
              <a:ext uri="{FF2B5EF4-FFF2-40B4-BE49-F238E27FC236}">
                <a16:creationId xmlns:a16="http://schemas.microsoft.com/office/drawing/2014/main" id="{3E97A5A0-7033-49C0-8561-96466D68757C}"/>
              </a:ext>
            </a:extLst>
          </p:cNvPr>
          <p:cNvSpPr/>
          <p:nvPr/>
        </p:nvSpPr>
        <p:spPr>
          <a:xfrm>
            <a:off x="7858677" y="5027211"/>
            <a:ext cx="2409737" cy="446714"/>
          </a:xfrm>
          <a:prstGeom prst="rect">
            <a:avLst/>
          </a:prstGeom>
          <a:solidFill>
            <a:srgbClr val="133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Alternative </a:t>
            </a:r>
            <a:r>
              <a:rPr lang="de-CH" dirty="0" err="1"/>
              <a:t>for</a:t>
            </a:r>
            <a:r>
              <a:rPr lang="de-CH" dirty="0"/>
              <a:t> Caravan</a:t>
            </a:r>
          </a:p>
        </p:txBody>
      </p:sp>
      <p:sp>
        <p:nvSpPr>
          <p:cNvPr id="29" name="Rectangle 28">
            <a:extLst>
              <a:ext uri="{FF2B5EF4-FFF2-40B4-BE49-F238E27FC236}">
                <a16:creationId xmlns:a16="http://schemas.microsoft.com/office/drawing/2014/main" id="{C8720EEC-3410-4584-8FBC-0B6472E34754}"/>
              </a:ext>
            </a:extLst>
          </p:cNvPr>
          <p:cNvSpPr/>
          <p:nvPr/>
        </p:nvSpPr>
        <p:spPr>
          <a:xfrm>
            <a:off x="5003273" y="3000751"/>
            <a:ext cx="2408400" cy="44671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dirty="0"/>
              <a:t>Caravan</a:t>
            </a:r>
          </a:p>
        </p:txBody>
      </p:sp>
      <p:sp>
        <p:nvSpPr>
          <p:cNvPr id="30" name="Rectangle 29">
            <a:extLst>
              <a:ext uri="{FF2B5EF4-FFF2-40B4-BE49-F238E27FC236}">
                <a16:creationId xmlns:a16="http://schemas.microsoft.com/office/drawing/2014/main" id="{446310D7-95F8-473C-9E32-DF022A1CD723}"/>
              </a:ext>
            </a:extLst>
          </p:cNvPr>
          <p:cNvSpPr/>
          <p:nvPr/>
        </p:nvSpPr>
        <p:spPr>
          <a:xfrm>
            <a:off x="7859346" y="3000751"/>
            <a:ext cx="2408400" cy="44671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dirty="0"/>
              <a:t>Caravan</a:t>
            </a:r>
          </a:p>
        </p:txBody>
      </p:sp>
      <p:sp>
        <p:nvSpPr>
          <p:cNvPr id="31" name="Rectangle 30">
            <a:extLst>
              <a:ext uri="{FF2B5EF4-FFF2-40B4-BE49-F238E27FC236}">
                <a16:creationId xmlns:a16="http://schemas.microsoft.com/office/drawing/2014/main" id="{53681505-6483-47BC-BE5C-C9CAB116D65F}"/>
              </a:ext>
            </a:extLst>
          </p:cNvPr>
          <p:cNvSpPr/>
          <p:nvPr/>
        </p:nvSpPr>
        <p:spPr>
          <a:xfrm>
            <a:off x="5003273" y="3512330"/>
            <a:ext cx="2408400" cy="446714"/>
          </a:xfrm>
          <a:prstGeom prst="rect">
            <a:avLst/>
          </a:prstGeom>
          <a:solidFill>
            <a:srgbClr val="FCDE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dirty="0">
                <a:solidFill>
                  <a:schemeClr val="tx1"/>
                </a:solidFill>
              </a:rPr>
              <a:t>Camels</a:t>
            </a:r>
          </a:p>
        </p:txBody>
      </p:sp>
      <p:sp>
        <p:nvSpPr>
          <p:cNvPr id="32" name="Rectangle 31">
            <a:extLst>
              <a:ext uri="{FF2B5EF4-FFF2-40B4-BE49-F238E27FC236}">
                <a16:creationId xmlns:a16="http://schemas.microsoft.com/office/drawing/2014/main" id="{F89EC3C3-B4DA-4F51-AA7C-2630709BEB12}"/>
              </a:ext>
            </a:extLst>
          </p:cNvPr>
          <p:cNvSpPr/>
          <p:nvPr/>
        </p:nvSpPr>
        <p:spPr>
          <a:xfrm>
            <a:off x="7859346" y="3511269"/>
            <a:ext cx="2408400" cy="446714"/>
          </a:xfrm>
          <a:prstGeom prst="rect">
            <a:avLst/>
          </a:prstGeom>
          <a:solidFill>
            <a:srgbClr val="FCDE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dirty="0">
                <a:solidFill>
                  <a:schemeClr val="tx1"/>
                </a:solidFill>
              </a:rPr>
              <a:t>Camels</a:t>
            </a:r>
          </a:p>
        </p:txBody>
      </p:sp>
      <p:sp>
        <p:nvSpPr>
          <p:cNvPr id="33" name="Rectangle 32">
            <a:extLst>
              <a:ext uri="{FF2B5EF4-FFF2-40B4-BE49-F238E27FC236}">
                <a16:creationId xmlns:a16="http://schemas.microsoft.com/office/drawing/2014/main" id="{017DEA8D-28D5-43EE-95A7-F3B26006DB1D}"/>
              </a:ext>
            </a:extLst>
          </p:cNvPr>
          <p:cNvSpPr/>
          <p:nvPr/>
        </p:nvSpPr>
        <p:spPr>
          <a:xfrm>
            <a:off x="5003273" y="4016583"/>
            <a:ext cx="2408400" cy="44671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dirty="0"/>
              <a:t>Caravan</a:t>
            </a:r>
          </a:p>
        </p:txBody>
      </p:sp>
      <p:sp>
        <p:nvSpPr>
          <p:cNvPr id="34" name="Rectangle 33">
            <a:extLst>
              <a:ext uri="{FF2B5EF4-FFF2-40B4-BE49-F238E27FC236}">
                <a16:creationId xmlns:a16="http://schemas.microsoft.com/office/drawing/2014/main" id="{ADA0A9C4-CE30-4332-A389-8D90DF4156E8}"/>
              </a:ext>
            </a:extLst>
          </p:cNvPr>
          <p:cNvSpPr/>
          <p:nvPr/>
        </p:nvSpPr>
        <p:spPr>
          <a:xfrm>
            <a:off x="7859346" y="4526482"/>
            <a:ext cx="2408400" cy="44671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dirty="0"/>
              <a:t>Caravan</a:t>
            </a:r>
          </a:p>
        </p:txBody>
      </p:sp>
      <p:sp>
        <p:nvSpPr>
          <p:cNvPr id="35" name="Rectangle 34">
            <a:extLst>
              <a:ext uri="{FF2B5EF4-FFF2-40B4-BE49-F238E27FC236}">
                <a16:creationId xmlns:a16="http://schemas.microsoft.com/office/drawing/2014/main" id="{F7B8EC1F-0628-4551-96FE-7C65AA6C5DBF}"/>
              </a:ext>
            </a:extLst>
          </p:cNvPr>
          <p:cNvSpPr/>
          <p:nvPr/>
        </p:nvSpPr>
        <p:spPr>
          <a:xfrm>
            <a:off x="7858677" y="4016583"/>
            <a:ext cx="2408400" cy="446714"/>
          </a:xfrm>
          <a:prstGeom prst="rect">
            <a:avLst/>
          </a:prstGeom>
          <a:solidFill>
            <a:srgbClr val="FCDE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dirty="0">
                <a:solidFill>
                  <a:schemeClr val="tx1"/>
                </a:solidFill>
              </a:rPr>
              <a:t>Camels</a:t>
            </a:r>
          </a:p>
        </p:txBody>
      </p:sp>
      <p:sp>
        <p:nvSpPr>
          <p:cNvPr id="36" name="Rectangle 35">
            <a:extLst>
              <a:ext uri="{FF2B5EF4-FFF2-40B4-BE49-F238E27FC236}">
                <a16:creationId xmlns:a16="http://schemas.microsoft.com/office/drawing/2014/main" id="{090FE27C-1E6F-48B6-B02D-53BC4EC651D7}"/>
              </a:ext>
            </a:extLst>
          </p:cNvPr>
          <p:cNvSpPr/>
          <p:nvPr/>
        </p:nvSpPr>
        <p:spPr>
          <a:xfrm>
            <a:off x="5003273" y="4521897"/>
            <a:ext cx="2408400" cy="446714"/>
          </a:xfrm>
          <a:prstGeom prst="rect">
            <a:avLst/>
          </a:prstGeom>
          <a:solidFill>
            <a:srgbClr val="FCDE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dirty="0">
                <a:solidFill>
                  <a:schemeClr val="tx1"/>
                </a:solidFill>
              </a:rPr>
              <a:t>Camels</a:t>
            </a:r>
          </a:p>
        </p:txBody>
      </p:sp>
      <p:sp>
        <p:nvSpPr>
          <p:cNvPr id="37" name="Rectangle 36">
            <a:extLst>
              <a:ext uri="{FF2B5EF4-FFF2-40B4-BE49-F238E27FC236}">
                <a16:creationId xmlns:a16="http://schemas.microsoft.com/office/drawing/2014/main" id="{D8731160-365A-41BE-A48A-7203A753358D}"/>
              </a:ext>
            </a:extLst>
          </p:cNvPr>
          <p:cNvSpPr/>
          <p:nvPr/>
        </p:nvSpPr>
        <p:spPr>
          <a:xfrm>
            <a:off x="5003273" y="5027211"/>
            <a:ext cx="2408400" cy="446714"/>
          </a:xfrm>
          <a:prstGeom prst="rect">
            <a:avLst/>
          </a:prstGeom>
          <a:solidFill>
            <a:srgbClr val="FCDE0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dirty="0">
                <a:solidFill>
                  <a:schemeClr val="tx1"/>
                </a:solidFill>
              </a:rPr>
              <a:t>Camels</a:t>
            </a:r>
          </a:p>
        </p:txBody>
      </p:sp>
      <p:sp>
        <p:nvSpPr>
          <p:cNvPr id="38" name="Rectangle 37">
            <a:extLst>
              <a:ext uri="{FF2B5EF4-FFF2-40B4-BE49-F238E27FC236}">
                <a16:creationId xmlns:a16="http://schemas.microsoft.com/office/drawing/2014/main" id="{E7339622-3FFE-41FA-8117-A435BEEBE48C}"/>
              </a:ext>
            </a:extLst>
          </p:cNvPr>
          <p:cNvSpPr/>
          <p:nvPr/>
        </p:nvSpPr>
        <p:spPr>
          <a:xfrm>
            <a:off x="5002939" y="5532525"/>
            <a:ext cx="2408400" cy="446714"/>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CH" dirty="0"/>
              <a:t>Caravan</a:t>
            </a:r>
          </a:p>
        </p:txBody>
      </p:sp>
    </p:spTree>
    <p:extLst>
      <p:ext uri="{BB962C8B-B14F-4D97-AF65-F5344CB8AC3E}">
        <p14:creationId xmlns:p14="http://schemas.microsoft.com/office/powerpoint/2010/main" val="2385770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a:t>More </a:t>
            </a:r>
            <a:r>
              <a:rPr lang="de-CH" dirty="0" err="1"/>
              <a:t>results</a:t>
            </a:r>
            <a:r>
              <a:rPr lang="de-CH" dirty="0"/>
              <a:t> (</a:t>
            </a:r>
            <a:r>
              <a:rPr lang="de-CH" dirty="0" err="1"/>
              <a:t>click</a:t>
            </a:r>
            <a:r>
              <a:rPr lang="de-CH" dirty="0"/>
              <a:t> </a:t>
            </a:r>
            <a:r>
              <a:rPr lang="de-CH" dirty="0" err="1"/>
              <a:t>to</a:t>
            </a:r>
            <a:r>
              <a:rPr lang="de-CH" dirty="0"/>
              <a:t> </a:t>
            </a:r>
            <a:r>
              <a:rPr lang="de-CH" dirty="0" err="1"/>
              <a:t>enlarge</a:t>
            </a:r>
            <a:r>
              <a:rPr lang="de-CH" dirty="0"/>
              <a:t>)</a:t>
            </a:r>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A0AF3FBC-78A2-4C5C-99EB-7D91DAB57504}"/>
              </a:ext>
            </a:extLst>
          </p:cNvPr>
          <p:cNvSpPr/>
          <p:nvPr/>
        </p:nvSpPr>
        <p:spPr>
          <a:xfrm rot="10800000">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23" name="Group 22">
            <a:extLst>
              <a:ext uri="{FF2B5EF4-FFF2-40B4-BE49-F238E27FC236}">
                <a16:creationId xmlns:a16="http://schemas.microsoft.com/office/drawing/2014/main" id="{39D4E346-6191-4720-ABEA-A6E706697913}"/>
              </a:ext>
            </a:extLst>
          </p:cNvPr>
          <p:cNvGrpSpPr/>
          <p:nvPr/>
        </p:nvGrpSpPr>
        <p:grpSpPr>
          <a:xfrm>
            <a:off x="1409068" y="1633515"/>
            <a:ext cx="2798138" cy="1452531"/>
            <a:chOff x="893606" y="1976469"/>
            <a:chExt cx="2798138" cy="1452531"/>
          </a:xfrm>
        </p:grpSpPr>
        <p:pic>
          <p:nvPicPr>
            <p:cNvPr id="11" name="Picture 10">
              <a:hlinkClick r:id="rId6" action="ppaction://hlinksldjump"/>
              <a:extLst>
                <a:ext uri="{FF2B5EF4-FFF2-40B4-BE49-F238E27FC236}">
                  <a16:creationId xmlns:a16="http://schemas.microsoft.com/office/drawing/2014/main" id="{BA8166A5-B0F3-44C6-A3EB-3398F56CFE0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65200" y="2345801"/>
              <a:ext cx="2654950" cy="1083199"/>
            </a:xfrm>
            <a:prstGeom prst="rect">
              <a:avLst/>
            </a:prstGeom>
          </p:spPr>
        </p:pic>
        <p:sp>
          <p:nvSpPr>
            <p:cNvPr id="22" name="TextBox 21">
              <a:extLst>
                <a:ext uri="{FF2B5EF4-FFF2-40B4-BE49-F238E27FC236}">
                  <a16:creationId xmlns:a16="http://schemas.microsoft.com/office/drawing/2014/main" id="{72A35CC0-EA03-4DAD-B67B-AA5C0C29C58D}"/>
                </a:ext>
              </a:extLst>
            </p:cNvPr>
            <p:cNvSpPr txBox="1"/>
            <p:nvPr/>
          </p:nvSpPr>
          <p:spPr>
            <a:xfrm>
              <a:off x="893606" y="1976469"/>
              <a:ext cx="2798138" cy="369332"/>
            </a:xfrm>
            <a:prstGeom prst="rect">
              <a:avLst/>
            </a:prstGeom>
            <a:noFill/>
          </p:spPr>
          <p:txBody>
            <a:bodyPr wrap="none" rtlCol="0">
              <a:spAutoFit/>
            </a:bodyPr>
            <a:lstStyle/>
            <a:p>
              <a:pPr algn="ctr"/>
              <a:r>
                <a:rPr lang="de-CH" dirty="0" err="1"/>
                <a:t>Differences</a:t>
              </a:r>
              <a:r>
                <a:rPr lang="de-CH" dirty="0"/>
                <a:t> in </a:t>
              </a:r>
              <a:r>
                <a:rPr lang="de-CH" dirty="0" err="1"/>
                <a:t>temperature</a:t>
              </a:r>
              <a:endParaRPr lang="de-CH" dirty="0"/>
            </a:p>
          </p:txBody>
        </p:sp>
      </p:grpSp>
      <p:grpSp>
        <p:nvGrpSpPr>
          <p:cNvPr id="25" name="Group 24">
            <a:extLst>
              <a:ext uri="{FF2B5EF4-FFF2-40B4-BE49-F238E27FC236}">
                <a16:creationId xmlns:a16="http://schemas.microsoft.com/office/drawing/2014/main" id="{95598664-61A1-498F-A4F8-FAAC8646B300}"/>
              </a:ext>
            </a:extLst>
          </p:cNvPr>
          <p:cNvGrpSpPr/>
          <p:nvPr/>
        </p:nvGrpSpPr>
        <p:grpSpPr>
          <a:xfrm>
            <a:off x="4657689" y="1633515"/>
            <a:ext cx="2876621" cy="1452531"/>
            <a:chOff x="4082731" y="1686481"/>
            <a:chExt cx="2876621" cy="1452531"/>
          </a:xfrm>
        </p:grpSpPr>
        <p:pic>
          <p:nvPicPr>
            <p:cNvPr id="19" name="Picture 18">
              <a:hlinkClick r:id="rId8" action="ppaction://hlinksldjump"/>
              <a:extLst>
                <a:ext uri="{FF2B5EF4-FFF2-40B4-BE49-F238E27FC236}">
                  <a16:creationId xmlns:a16="http://schemas.microsoft.com/office/drawing/2014/main" id="{FA768B94-4B9E-4BD7-8A14-DA8C619ED3D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190446" y="2055813"/>
              <a:ext cx="2661193" cy="1083199"/>
            </a:xfrm>
            <a:prstGeom prst="rect">
              <a:avLst/>
            </a:prstGeom>
          </p:spPr>
        </p:pic>
        <p:sp>
          <p:nvSpPr>
            <p:cNvPr id="24" name="TextBox 23">
              <a:extLst>
                <a:ext uri="{FF2B5EF4-FFF2-40B4-BE49-F238E27FC236}">
                  <a16:creationId xmlns:a16="http://schemas.microsoft.com/office/drawing/2014/main" id="{750C9F21-90E1-4D5E-9689-5FB3667E6777}"/>
                </a:ext>
              </a:extLst>
            </p:cNvPr>
            <p:cNvSpPr txBox="1"/>
            <p:nvPr/>
          </p:nvSpPr>
          <p:spPr>
            <a:xfrm>
              <a:off x="4082731" y="1686481"/>
              <a:ext cx="2876621" cy="369332"/>
            </a:xfrm>
            <a:prstGeom prst="rect">
              <a:avLst/>
            </a:prstGeom>
            <a:noFill/>
          </p:spPr>
          <p:txBody>
            <a:bodyPr wrap="none" rtlCol="0">
              <a:spAutoFit/>
            </a:bodyPr>
            <a:lstStyle/>
            <a:p>
              <a:pPr algn="ctr"/>
              <a:r>
                <a:rPr lang="de-CH" dirty="0"/>
                <a:t>Model </a:t>
              </a:r>
              <a:r>
                <a:rPr lang="de-CH" dirty="0" err="1"/>
                <a:t>performance</a:t>
              </a:r>
              <a:r>
                <a:rPr lang="de-CH" dirty="0"/>
                <a:t> Camels</a:t>
              </a:r>
            </a:p>
          </p:txBody>
        </p:sp>
      </p:grpSp>
      <p:grpSp>
        <p:nvGrpSpPr>
          <p:cNvPr id="27" name="Group 26">
            <a:extLst>
              <a:ext uri="{FF2B5EF4-FFF2-40B4-BE49-F238E27FC236}">
                <a16:creationId xmlns:a16="http://schemas.microsoft.com/office/drawing/2014/main" id="{9500FDD5-769F-45BE-B07F-1303EB8712E6}"/>
              </a:ext>
            </a:extLst>
          </p:cNvPr>
          <p:cNvGrpSpPr/>
          <p:nvPr/>
        </p:nvGrpSpPr>
        <p:grpSpPr>
          <a:xfrm>
            <a:off x="8164102" y="1633515"/>
            <a:ext cx="2995565" cy="1461973"/>
            <a:chOff x="7658801" y="1686481"/>
            <a:chExt cx="2995565" cy="1461973"/>
          </a:xfrm>
        </p:grpSpPr>
        <p:pic>
          <p:nvPicPr>
            <p:cNvPr id="15" name="Picture 14">
              <a:hlinkClick r:id="rId10" action="ppaction://hlinksldjump"/>
              <a:extLst>
                <a:ext uri="{FF2B5EF4-FFF2-40B4-BE49-F238E27FC236}">
                  <a16:creationId xmlns:a16="http://schemas.microsoft.com/office/drawing/2014/main" id="{0A13D72A-071C-403E-A9B6-B6110C87597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927954" y="2055813"/>
              <a:ext cx="2275929" cy="1092641"/>
            </a:xfrm>
            <a:prstGeom prst="rect">
              <a:avLst/>
            </a:prstGeom>
          </p:spPr>
        </p:pic>
        <p:sp>
          <p:nvSpPr>
            <p:cNvPr id="26" name="TextBox 25">
              <a:extLst>
                <a:ext uri="{FF2B5EF4-FFF2-40B4-BE49-F238E27FC236}">
                  <a16:creationId xmlns:a16="http://schemas.microsoft.com/office/drawing/2014/main" id="{93B2B5F2-6FD5-4017-A7C1-2455CB11F063}"/>
                </a:ext>
              </a:extLst>
            </p:cNvPr>
            <p:cNvSpPr txBox="1"/>
            <p:nvPr/>
          </p:nvSpPr>
          <p:spPr>
            <a:xfrm>
              <a:off x="7658801" y="1686481"/>
              <a:ext cx="2995565" cy="369332"/>
            </a:xfrm>
            <a:prstGeom prst="rect">
              <a:avLst/>
            </a:prstGeom>
            <a:noFill/>
          </p:spPr>
          <p:txBody>
            <a:bodyPr wrap="none" rtlCol="0">
              <a:spAutoFit/>
            </a:bodyPr>
            <a:lstStyle/>
            <a:p>
              <a:pPr algn="ctr"/>
              <a:r>
                <a:rPr lang="de-CH" dirty="0"/>
                <a:t>All </a:t>
              </a:r>
              <a:r>
                <a:rPr lang="de-CH" dirty="0" err="1"/>
                <a:t>forcing</a:t>
              </a:r>
              <a:r>
                <a:rPr lang="de-CH" dirty="0"/>
                <a:t> </a:t>
              </a:r>
              <a:r>
                <a:rPr lang="de-CH" dirty="0" err="1"/>
                <a:t>data</a:t>
              </a:r>
              <a:r>
                <a:rPr lang="de-CH" dirty="0"/>
                <a:t> </a:t>
              </a:r>
              <a:r>
                <a:rPr lang="de-CH" dirty="0" err="1"/>
                <a:t>combinations</a:t>
              </a:r>
              <a:endParaRPr lang="de-CH" dirty="0"/>
            </a:p>
          </p:txBody>
        </p:sp>
      </p:grpSp>
      <p:grpSp>
        <p:nvGrpSpPr>
          <p:cNvPr id="29" name="Group 28">
            <a:extLst>
              <a:ext uri="{FF2B5EF4-FFF2-40B4-BE49-F238E27FC236}">
                <a16:creationId xmlns:a16="http://schemas.microsoft.com/office/drawing/2014/main" id="{9B829EC5-72D3-4E57-A846-55B0E97865A0}"/>
              </a:ext>
            </a:extLst>
          </p:cNvPr>
          <p:cNvGrpSpPr/>
          <p:nvPr/>
        </p:nvGrpSpPr>
        <p:grpSpPr>
          <a:xfrm>
            <a:off x="326092" y="3829153"/>
            <a:ext cx="4262029" cy="1448725"/>
            <a:chOff x="-2861547" y="1686481"/>
            <a:chExt cx="4262029" cy="1448725"/>
          </a:xfrm>
        </p:grpSpPr>
        <p:pic>
          <p:nvPicPr>
            <p:cNvPr id="7" name="Picture 6">
              <a:hlinkClick r:id="rId12" action="ppaction://hlinksldjump"/>
              <a:extLst>
                <a:ext uri="{FF2B5EF4-FFF2-40B4-BE49-F238E27FC236}">
                  <a16:creationId xmlns:a16="http://schemas.microsoft.com/office/drawing/2014/main" id="{26FCF8BA-9F25-480D-BE5E-90213C5C02F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861547" y="2051606"/>
              <a:ext cx="4262029" cy="1083600"/>
            </a:xfrm>
            <a:prstGeom prst="rect">
              <a:avLst/>
            </a:prstGeom>
          </p:spPr>
        </p:pic>
        <p:sp>
          <p:nvSpPr>
            <p:cNvPr id="28" name="TextBox 27">
              <a:extLst>
                <a:ext uri="{FF2B5EF4-FFF2-40B4-BE49-F238E27FC236}">
                  <a16:creationId xmlns:a16="http://schemas.microsoft.com/office/drawing/2014/main" id="{65C2B761-045E-4874-ADC6-C8FD56B5A38E}"/>
                </a:ext>
              </a:extLst>
            </p:cNvPr>
            <p:cNvSpPr txBox="1"/>
            <p:nvPr/>
          </p:nvSpPr>
          <p:spPr>
            <a:xfrm>
              <a:off x="-2440135" y="1686481"/>
              <a:ext cx="3419206" cy="369332"/>
            </a:xfrm>
            <a:prstGeom prst="rect">
              <a:avLst/>
            </a:prstGeom>
            <a:noFill/>
          </p:spPr>
          <p:txBody>
            <a:bodyPr wrap="none" rtlCol="0">
              <a:spAutoFit/>
            </a:bodyPr>
            <a:lstStyle/>
            <a:p>
              <a:pPr algn="ctr"/>
              <a:r>
                <a:rPr lang="de-CH" dirty="0" err="1"/>
                <a:t>Aridity</a:t>
              </a:r>
              <a:r>
                <a:rPr lang="de-CH" dirty="0"/>
                <a:t> </a:t>
              </a:r>
              <a:r>
                <a:rPr lang="de-CH" dirty="0" err="1"/>
                <a:t>index</a:t>
              </a:r>
              <a:r>
                <a:rPr lang="de-CH" dirty="0"/>
                <a:t> Camels and Caravan</a:t>
              </a:r>
            </a:p>
          </p:txBody>
        </p:sp>
      </p:grpSp>
      <p:grpSp>
        <p:nvGrpSpPr>
          <p:cNvPr id="31" name="Group 30">
            <a:extLst>
              <a:ext uri="{FF2B5EF4-FFF2-40B4-BE49-F238E27FC236}">
                <a16:creationId xmlns:a16="http://schemas.microsoft.com/office/drawing/2014/main" id="{C8EFB370-5627-4A0E-9DD2-DEC4E34AB632}"/>
              </a:ext>
            </a:extLst>
          </p:cNvPr>
          <p:cNvGrpSpPr/>
          <p:nvPr/>
        </p:nvGrpSpPr>
        <p:grpSpPr>
          <a:xfrm>
            <a:off x="5221649" y="3823517"/>
            <a:ext cx="3195017" cy="1448725"/>
            <a:chOff x="4498491" y="4121615"/>
            <a:chExt cx="3195017" cy="1448725"/>
          </a:xfrm>
        </p:grpSpPr>
        <p:pic>
          <p:nvPicPr>
            <p:cNvPr id="17" name="Picture 16">
              <a:hlinkClick r:id="rId14" action="ppaction://hlinksldjump"/>
              <a:extLst>
                <a:ext uri="{FF2B5EF4-FFF2-40B4-BE49-F238E27FC236}">
                  <a16:creationId xmlns:a16="http://schemas.microsoft.com/office/drawing/2014/main" id="{6475B2E9-DF38-41FC-85DA-A03BAF65A4EF}"/>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4498491" y="4486740"/>
              <a:ext cx="3195017" cy="1083600"/>
            </a:xfrm>
            <a:prstGeom prst="rect">
              <a:avLst/>
            </a:prstGeom>
          </p:spPr>
        </p:pic>
        <p:sp>
          <p:nvSpPr>
            <p:cNvPr id="30" name="TextBox 29">
              <a:extLst>
                <a:ext uri="{FF2B5EF4-FFF2-40B4-BE49-F238E27FC236}">
                  <a16:creationId xmlns:a16="http://schemas.microsoft.com/office/drawing/2014/main" id="{C8D2C4BD-AE2D-4A9B-AF0A-E9BADF5D47B4}"/>
                </a:ext>
              </a:extLst>
            </p:cNvPr>
            <p:cNvSpPr txBox="1"/>
            <p:nvPr/>
          </p:nvSpPr>
          <p:spPr>
            <a:xfrm>
              <a:off x="5043789" y="4121615"/>
              <a:ext cx="2104422" cy="369332"/>
            </a:xfrm>
            <a:prstGeom prst="rect">
              <a:avLst/>
            </a:prstGeom>
            <a:noFill/>
          </p:spPr>
          <p:txBody>
            <a:bodyPr wrap="none" rtlCol="0">
              <a:spAutoFit/>
            </a:bodyPr>
            <a:lstStyle/>
            <a:p>
              <a:pPr algn="ctr"/>
              <a:r>
                <a:rPr lang="de-CH" dirty="0"/>
                <a:t>Alternative </a:t>
              </a:r>
              <a:r>
                <a:rPr lang="de-CH" dirty="0" err="1"/>
                <a:t>E</a:t>
              </a:r>
              <a:r>
                <a:rPr lang="de-CH" baseline="-25000" dirty="0" err="1"/>
                <a:t>pot</a:t>
              </a:r>
              <a:r>
                <a:rPr lang="de-CH" dirty="0"/>
                <a:t> </a:t>
              </a:r>
              <a:r>
                <a:rPr lang="de-CH" dirty="0" err="1"/>
                <a:t>data</a:t>
              </a:r>
              <a:endParaRPr lang="de-CH" dirty="0"/>
            </a:p>
          </p:txBody>
        </p:sp>
      </p:grpSp>
      <p:grpSp>
        <p:nvGrpSpPr>
          <p:cNvPr id="33" name="Group 32">
            <a:extLst>
              <a:ext uri="{FF2B5EF4-FFF2-40B4-BE49-F238E27FC236}">
                <a16:creationId xmlns:a16="http://schemas.microsoft.com/office/drawing/2014/main" id="{1BA3563F-CDEE-4B1B-8B27-881191BA0C81}"/>
              </a:ext>
            </a:extLst>
          </p:cNvPr>
          <p:cNvGrpSpPr/>
          <p:nvPr/>
        </p:nvGrpSpPr>
        <p:grpSpPr>
          <a:xfrm>
            <a:off x="8895671" y="3825347"/>
            <a:ext cx="2970237" cy="1452531"/>
            <a:chOff x="7473670" y="1686481"/>
            <a:chExt cx="2970237" cy="1452531"/>
          </a:xfrm>
        </p:grpSpPr>
        <p:pic>
          <p:nvPicPr>
            <p:cNvPr id="21" name="Picture 20">
              <a:hlinkClick r:id="rId16" action="ppaction://hlinksldjump"/>
              <a:extLst>
                <a:ext uri="{FF2B5EF4-FFF2-40B4-BE49-F238E27FC236}">
                  <a16:creationId xmlns:a16="http://schemas.microsoft.com/office/drawing/2014/main" id="{18F8F9F1-ECA0-4D0C-87B9-CFA139819EF5}"/>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7628193" y="2055813"/>
              <a:ext cx="2661193" cy="1083199"/>
            </a:xfrm>
            <a:prstGeom prst="rect">
              <a:avLst/>
            </a:prstGeom>
          </p:spPr>
        </p:pic>
        <p:sp>
          <p:nvSpPr>
            <p:cNvPr id="32" name="TextBox 31">
              <a:extLst>
                <a:ext uri="{FF2B5EF4-FFF2-40B4-BE49-F238E27FC236}">
                  <a16:creationId xmlns:a16="http://schemas.microsoft.com/office/drawing/2014/main" id="{1E2C9804-2580-4B74-9C74-5F8C1E956D3B}"/>
                </a:ext>
              </a:extLst>
            </p:cNvPr>
            <p:cNvSpPr txBox="1"/>
            <p:nvPr/>
          </p:nvSpPr>
          <p:spPr>
            <a:xfrm>
              <a:off x="7473670" y="1686481"/>
              <a:ext cx="2970237" cy="369332"/>
            </a:xfrm>
            <a:prstGeom prst="rect">
              <a:avLst/>
            </a:prstGeom>
            <a:noFill/>
          </p:spPr>
          <p:txBody>
            <a:bodyPr wrap="none" rtlCol="0">
              <a:spAutoFit/>
            </a:bodyPr>
            <a:lstStyle/>
            <a:p>
              <a:pPr algn="ctr"/>
              <a:r>
                <a:rPr lang="de-CH" dirty="0" err="1"/>
                <a:t>Effect</a:t>
              </a:r>
              <a:r>
                <a:rPr lang="de-CH" dirty="0"/>
                <a:t> </a:t>
              </a:r>
              <a:r>
                <a:rPr lang="de-CH" dirty="0" err="1"/>
                <a:t>of</a:t>
              </a:r>
              <a:r>
                <a:rPr lang="de-CH" dirty="0"/>
                <a:t> alternative </a:t>
              </a:r>
              <a:r>
                <a:rPr lang="de-CH" dirty="0" err="1"/>
                <a:t>E</a:t>
              </a:r>
              <a:r>
                <a:rPr lang="de-CH" baseline="-25000" dirty="0" err="1"/>
                <a:t>pot</a:t>
              </a:r>
              <a:r>
                <a:rPr lang="de-CH" dirty="0"/>
                <a:t> </a:t>
              </a:r>
              <a:r>
                <a:rPr lang="de-CH" dirty="0" err="1"/>
                <a:t>data</a:t>
              </a:r>
              <a:endParaRPr lang="de-CH" dirty="0"/>
            </a:p>
          </p:txBody>
        </p:sp>
      </p:grpSp>
      <p:sp>
        <p:nvSpPr>
          <p:cNvPr id="35" name="Rectangle 34">
            <a:hlinkClick r:id="rId18" action="ppaction://hlinksldjump"/>
            <a:extLst>
              <a:ext uri="{FF2B5EF4-FFF2-40B4-BE49-F238E27FC236}">
                <a16:creationId xmlns:a16="http://schemas.microsoft.com/office/drawing/2014/main" id="{B65BAE74-DF9E-4347-8BD7-F5F15200BBD7}"/>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
        <p:nvSpPr>
          <p:cNvPr id="36" name="TextBox 35">
            <a:extLst>
              <a:ext uri="{FF2B5EF4-FFF2-40B4-BE49-F238E27FC236}">
                <a16:creationId xmlns:a16="http://schemas.microsoft.com/office/drawing/2014/main" id="{B4E746BB-5044-43DB-A2B1-6123449B8275}"/>
              </a:ext>
            </a:extLst>
          </p:cNvPr>
          <p:cNvSpPr txBox="1"/>
          <p:nvPr/>
        </p:nvSpPr>
        <p:spPr>
          <a:xfrm>
            <a:off x="6986194" y="6211669"/>
            <a:ext cx="5026056" cy="646331"/>
          </a:xfrm>
          <a:prstGeom prst="rect">
            <a:avLst/>
          </a:prstGeom>
          <a:noFill/>
        </p:spPr>
        <p:txBody>
          <a:bodyPr wrap="none" rtlCol="0">
            <a:spAutoFit/>
          </a:bodyPr>
          <a:lstStyle/>
          <a:p>
            <a:pPr algn="r"/>
            <a:r>
              <a:rPr lang="de-CH" i="1" dirty="0"/>
              <a:t>Clerc-Schwarzenbach et al. (in review):</a:t>
            </a:r>
          </a:p>
          <a:p>
            <a:pPr algn="r"/>
            <a:r>
              <a:rPr lang="de-CH" i="1" dirty="0"/>
              <a:t>HESS </a:t>
            </a:r>
            <a:r>
              <a:rPr lang="de-CH" i="1" dirty="0" err="1"/>
              <a:t>Opinions</a:t>
            </a:r>
            <a:r>
              <a:rPr lang="de-CH" i="1" dirty="0"/>
              <a:t>: A </a:t>
            </a:r>
            <a:r>
              <a:rPr lang="de-CH" i="1" dirty="0" err="1"/>
              <a:t>few</a:t>
            </a:r>
            <a:r>
              <a:rPr lang="de-CH" i="1" dirty="0"/>
              <a:t> </a:t>
            </a:r>
            <a:r>
              <a:rPr lang="de-CH" i="1" dirty="0" err="1"/>
              <a:t>camels</a:t>
            </a:r>
            <a:r>
              <a:rPr lang="de-CH" i="1" dirty="0"/>
              <a:t> </a:t>
            </a:r>
            <a:r>
              <a:rPr lang="de-CH" i="1" dirty="0" err="1"/>
              <a:t>or</a:t>
            </a:r>
            <a:r>
              <a:rPr lang="de-CH" i="1" dirty="0"/>
              <a:t> a </a:t>
            </a:r>
            <a:r>
              <a:rPr lang="de-CH" i="1" dirty="0" err="1"/>
              <a:t>whole</a:t>
            </a:r>
            <a:r>
              <a:rPr lang="de-CH" i="1" dirty="0"/>
              <a:t> </a:t>
            </a:r>
            <a:r>
              <a:rPr lang="de-CH" i="1" dirty="0" err="1"/>
              <a:t>caravan</a:t>
            </a:r>
            <a:r>
              <a:rPr lang="de-CH" i="1" dirty="0"/>
              <a:t>?</a:t>
            </a:r>
          </a:p>
        </p:txBody>
      </p:sp>
    </p:spTree>
    <p:extLst>
      <p:ext uri="{BB962C8B-B14F-4D97-AF65-F5344CB8AC3E}">
        <p14:creationId xmlns:p14="http://schemas.microsoft.com/office/powerpoint/2010/main" val="3195867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err="1"/>
              <a:t>Differences</a:t>
            </a:r>
            <a:r>
              <a:rPr lang="de-CH" dirty="0"/>
              <a:t> in </a:t>
            </a:r>
            <a:r>
              <a:rPr lang="de-CH" dirty="0" err="1"/>
              <a:t>temperature</a:t>
            </a:r>
            <a:endParaRPr lang="de-CH" dirty="0"/>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rId6" action="ppaction://hlinksldjump"/>
            <a:extLst>
              <a:ext uri="{FF2B5EF4-FFF2-40B4-BE49-F238E27FC236}">
                <a16:creationId xmlns:a16="http://schemas.microsoft.com/office/drawing/2014/main" id="{A0AF3FBC-78A2-4C5C-99EB-7D91DAB57504}"/>
              </a:ext>
            </a:extLst>
          </p:cNvPr>
          <p:cNvSpPr/>
          <p:nvPr/>
        </p:nvSpPr>
        <p:spPr>
          <a:xfrm rot="10800000">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Picture 10">
            <a:extLst>
              <a:ext uri="{FF2B5EF4-FFF2-40B4-BE49-F238E27FC236}">
                <a16:creationId xmlns:a16="http://schemas.microsoft.com/office/drawing/2014/main" id="{BA8166A5-B0F3-44C6-A3EB-3398F56CFE0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38200" y="1690688"/>
            <a:ext cx="10164506" cy="4147040"/>
          </a:xfrm>
          <a:prstGeom prst="rect">
            <a:avLst/>
          </a:prstGeom>
        </p:spPr>
      </p:pic>
      <p:sp>
        <p:nvSpPr>
          <p:cNvPr id="8" name="Rectangle 7">
            <a:hlinkClick r:id="rId8" action="ppaction://hlinksldjump"/>
            <a:extLst>
              <a:ext uri="{FF2B5EF4-FFF2-40B4-BE49-F238E27FC236}">
                <a16:creationId xmlns:a16="http://schemas.microsoft.com/office/drawing/2014/main" id="{8C5737A3-D0E2-47A2-8D9F-5F5818FB52A3}"/>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
        <p:nvSpPr>
          <p:cNvPr id="10" name="TextBox 9">
            <a:extLst>
              <a:ext uri="{FF2B5EF4-FFF2-40B4-BE49-F238E27FC236}">
                <a16:creationId xmlns:a16="http://schemas.microsoft.com/office/drawing/2014/main" id="{402ACFDE-0CB2-41B8-A46D-641538E34757}"/>
              </a:ext>
            </a:extLst>
          </p:cNvPr>
          <p:cNvSpPr txBox="1"/>
          <p:nvPr/>
        </p:nvSpPr>
        <p:spPr>
          <a:xfrm rot="16200000">
            <a:off x="311835" y="3611084"/>
            <a:ext cx="1245854" cy="230832"/>
          </a:xfrm>
          <a:prstGeom prst="rect">
            <a:avLst/>
          </a:prstGeom>
          <a:noFill/>
        </p:spPr>
        <p:txBody>
          <a:bodyPr wrap="none" rtlCol="0">
            <a:spAutoFit/>
          </a:bodyPr>
          <a:lstStyle/>
          <a:p>
            <a:r>
              <a:rPr lang="de-CH" sz="900" dirty="0">
                <a:solidFill>
                  <a:schemeClr val="bg1">
                    <a:lumMod val="65000"/>
                  </a:schemeClr>
                </a:solidFill>
              </a:rPr>
              <a:t>naturalearthdata.com</a:t>
            </a:r>
          </a:p>
        </p:txBody>
      </p:sp>
      <p:sp>
        <p:nvSpPr>
          <p:cNvPr id="12" name="TextBox 11">
            <a:extLst>
              <a:ext uri="{FF2B5EF4-FFF2-40B4-BE49-F238E27FC236}">
                <a16:creationId xmlns:a16="http://schemas.microsoft.com/office/drawing/2014/main" id="{362B739B-DFD8-47AB-A423-69126ABB2AA7}"/>
              </a:ext>
            </a:extLst>
          </p:cNvPr>
          <p:cNvSpPr txBox="1"/>
          <p:nvPr/>
        </p:nvSpPr>
        <p:spPr>
          <a:xfrm>
            <a:off x="6986194" y="6211669"/>
            <a:ext cx="5026056" cy="646331"/>
          </a:xfrm>
          <a:prstGeom prst="rect">
            <a:avLst/>
          </a:prstGeom>
          <a:noFill/>
        </p:spPr>
        <p:txBody>
          <a:bodyPr wrap="none" rtlCol="0">
            <a:spAutoFit/>
          </a:bodyPr>
          <a:lstStyle/>
          <a:p>
            <a:pPr algn="r"/>
            <a:r>
              <a:rPr lang="de-CH" i="1" dirty="0"/>
              <a:t>Clerc-Schwarzenbach et al. (in review):</a:t>
            </a:r>
          </a:p>
          <a:p>
            <a:pPr algn="r"/>
            <a:r>
              <a:rPr lang="de-CH" i="1" dirty="0"/>
              <a:t>HESS </a:t>
            </a:r>
            <a:r>
              <a:rPr lang="de-CH" i="1" dirty="0" err="1"/>
              <a:t>Opinions</a:t>
            </a:r>
            <a:r>
              <a:rPr lang="de-CH" i="1" dirty="0"/>
              <a:t>: A </a:t>
            </a:r>
            <a:r>
              <a:rPr lang="de-CH" i="1" dirty="0" err="1"/>
              <a:t>few</a:t>
            </a:r>
            <a:r>
              <a:rPr lang="de-CH" i="1" dirty="0"/>
              <a:t> </a:t>
            </a:r>
            <a:r>
              <a:rPr lang="de-CH" i="1" dirty="0" err="1"/>
              <a:t>camels</a:t>
            </a:r>
            <a:r>
              <a:rPr lang="de-CH" i="1" dirty="0"/>
              <a:t> </a:t>
            </a:r>
            <a:r>
              <a:rPr lang="de-CH" i="1" dirty="0" err="1"/>
              <a:t>or</a:t>
            </a:r>
            <a:r>
              <a:rPr lang="de-CH" i="1" dirty="0"/>
              <a:t> a </a:t>
            </a:r>
            <a:r>
              <a:rPr lang="de-CH" i="1" dirty="0" err="1"/>
              <a:t>whole</a:t>
            </a:r>
            <a:r>
              <a:rPr lang="de-CH" i="1" dirty="0"/>
              <a:t> </a:t>
            </a:r>
            <a:r>
              <a:rPr lang="de-CH" i="1" dirty="0" err="1"/>
              <a:t>caravan</a:t>
            </a:r>
            <a:r>
              <a:rPr lang="de-CH" i="1" dirty="0"/>
              <a:t>?</a:t>
            </a:r>
          </a:p>
        </p:txBody>
      </p:sp>
    </p:spTree>
    <p:extLst>
      <p:ext uri="{BB962C8B-B14F-4D97-AF65-F5344CB8AC3E}">
        <p14:creationId xmlns:p14="http://schemas.microsoft.com/office/powerpoint/2010/main" val="2936108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a:t>Model </a:t>
            </a:r>
            <a:r>
              <a:rPr lang="de-CH" dirty="0" err="1"/>
              <a:t>performance</a:t>
            </a:r>
            <a:r>
              <a:rPr lang="de-CH" dirty="0"/>
              <a:t> Camels</a:t>
            </a:r>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rId6" action="ppaction://hlinksldjump"/>
            <a:extLst>
              <a:ext uri="{FF2B5EF4-FFF2-40B4-BE49-F238E27FC236}">
                <a16:creationId xmlns:a16="http://schemas.microsoft.com/office/drawing/2014/main" id="{A0AF3FBC-78A2-4C5C-99EB-7D91DAB57504}"/>
              </a:ext>
            </a:extLst>
          </p:cNvPr>
          <p:cNvSpPr/>
          <p:nvPr/>
        </p:nvSpPr>
        <p:spPr>
          <a:xfrm rot="10800000">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9" name="Picture 18">
            <a:extLst>
              <a:ext uri="{FF2B5EF4-FFF2-40B4-BE49-F238E27FC236}">
                <a16:creationId xmlns:a16="http://schemas.microsoft.com/office/drawing/2014/main" id="{FA768B94-4B9E-4BD7-8A14-DA8C619ED3D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38800" y="1691998"/>
            <a:ext cx="10166400" cy="4138082"/>
          </a:xfrm>
          <a:prstGeom prst="rect">
            <a:avLst/>
          </a:prstGeom>
        </p:spPr>
      </p:pic>
      <p:sp>
        <p:nvSpPr>
          <p:cNvPr id="8" name="Rectangle 7">
            <a:hlinkClick r:id="rId8" action="ppaction://hlinksldjump"/>
            <a:extLst>
              <a:ext uri="{FF2B5EF4-FFF2-40B4-BE49-F238E27FC236}">
                <a16:creationId xmlns:a16="http://schemas.microsoft.com/office/drawing/2014/main" id="{909533F4-CDEB-4BA7-920F-E7F31A5C22FC}"/>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
        <p:nvSpPr>
          <p:cNvPr id="10" name="TextBox 9">
            <a:extLst>
              <a:ext uri="{FF2B5EF4-FFF2-40B4-BE49-F238E27FC236}">
                <a16:creationId xmlns:a16="http://schemas.microsoft.com/office/drawing/2014/main" id="{D0C41ADC-AE63-45EC-B5EF-645ED29D9C48}"/>
              </a:ext>
            </a:extLst>
          </p:cNvPr>
          <p:cNvSpPr txBox="1"/>
          <p:nvPr/>
        </p:nvSpPr>
        <p:spPr>
          <a:xfrm rot="16200000">
            <a:off x="311835" y="3611084"/>
            <a:ext cx="1245854" cy="230832"/>
          </a:xfrm>
          <a:prstGeom prst="rect">
            <a:avLst/>
          </a:prstGeom>
          <a:noFill/>
        </p:spPr>
        <p:txBody>
          <a:bodyPr wrap="none" rtlCol="0">
            <a:spAutoFit/>
          </a:bodyPr>
          <a:lstStyle/>
          <a:p>
            <a:r>
              <a:rPr lang="de-CH" sz="900" dirty="0">
                <a:solidFill>
                  <a:schemeClr val="bg1">
                    <a:lumMod val="65000"/>
                  </a:schemeClr>
                </a:solidFill>
              </a:rPr>
              <a:t>naturalearthdata.com</a:t>
            </a:r>
          </a:p>
        </p:txBody>
      </p:sp>
      <p:sp>
        <p:nvSpPr>
          <p:cNvPr id="12" name="TextBox 11">
            <a:extLst>
              <a:ext uri="{FF2B5EF4-FFF2-40B4-BE49-F238E27FC236}">
                <a16:creationId xmlns:a16="http://schemas.microsoft.com/office/drawing/2014/main" id="{CADA5C50-4685-463F-A9D4-34900A325717}"/>
              </a:ext>
            </a:extLst>
          </p:cNvPr>
          <p:cNvSpPr txBox="1"/>
          <p:nvPr/>
        </p:nvSpPr>
        <p:spPr>
          <a:xfrm>
            <a:off x="6986194" y="6211669"/>
            <a:ext cx="5026056" cy="646331"/>
          </a:xfrm>
          <a:prstGeom prst="rect">
            <a:avLst/>
          </a:prstGeom>
          <a:noFill/>
        </p:spPr>
        <p:txBody>
          <a:bodyPr wrap="none" rtlCol="0">
            <a:spAutoFit/>
          </a:bodyPr>
          <a:lstStyle/>
          <a:p>
            <a:pPr algn="r"/>
            <a:r>
              <a:rPr lang="de-CH" i="1" dirty="0"/>
              <a:t>Clerc-Schwarzenbach et al. (in review):</a:t>
            </a:r>
          </a:p>
          <a:p>
            <a:pPr algn="r"/>
            <a:r>
              <a:rPr lang="de-CH" i="1" dirty="0"/>
              <a:t>HESS </a:t>
            </a:r>
            <a:r>
              <a:rPr lang="de-CH" i="1" dirty="0" err="1"/>
              <a:t>Opinions</a:t>
            </a:r>
            <a:r>
              <a:rPr lang="de-CH" i="1" dirty="0"/>
              <a:t>: A </a:t>
            </a:r>
            <a:r>
              <a:rPr lang="de-CH" i="1" dirty="0" err="1"/>
              <a:t>few</a:t>
            </a:r>
            <a:r>
              <a:rPr lang="de-CH" i="1" dirty="0"/>
              <a:t> </a:t>
            </a:r>
            <a:r>
              <a:rPr lang="de-CH" i="1" dirty="0" err="1"/>
              <a:t>camels</a:t>
            </a:r>
            <a:r>
              <a:rPr lang="de-CH" i="1" dirty="0"/>
              <a:t> </a:t>
            </a:r>
            <a:r>
              <a:rPr lang="de-CH" i="1" dirty="0" err="1"/>
              <a:t>or</a:t>
            </a:r>
            <a:r>
              <a:rPr lang="de-CH" i="1" dirty="0"/>
              <a:t> a </a:t>
            </a:r>
            <a:r>
              <a:rPr lang="de-CH" i="1" dirty="0" err="1"/>
              <a:t>whole</a:t>
            </a:r>
            <a:r>
              <a:rPr lang="de-CH" i="1" dirty="0"/>
              <a:t> </a:t>
            </a:r>
            <a:r>
              <a:rPr lang="de-CH" i="1" dirty="0" err="1"/>
              <a:t>caravan</a:t>
            </a:r>
            <a:r>
              <a:rPr lang="de-CH" i="1" dirty="0"/>
              <a:t>?</a:t>
            </a:r>
          </a:p>
        </p:txBody>
      </p:sp>
    </p:spTree>
    <p:extLst>
      <p:ext uri="{BB962C8B-B14F-4D97-AF65-F5344CB8AC3E}">
        <p14:creationId xmlns:p14="http://schemas.microsoft.com/office/powerpoint/2010/main" val="1865976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a:t>All </a:t>
            </a:r>
            <a:r>
              <a:rPr lang="de-CH" dirty="0" err="1"/>
              <a:t>forcing</a:t>
            </a:r>
            <a:r>
              <a:rPr lang="de-CH" dirty="0"/>
              <a:t> </a:t>
            </a:r>
            <a:r>
              <a:rPr lang="de-CH" dirty="0" err="1"/>
              <a:t>data</a:t>
            </a:r>
            <a:r>
              <a:rPr lang="de-CH" dirty="0"/>
              <a:t> </a:t>
            </a:r>
            <a:r>
              <a:rPr lang="de-CH" dirty="0" err="1"/>
              <a:t>combinations</a:t>
            </a:r>
            <a:endParaRPr lang="de-CH" dirty="0"/>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rId6" action="ppaction://hlinksldjump"/>
            <a:extLst>
              <a:ext uri="{FF2B5EF4-FFF2-40B4-BE49-F238E27FC236}">
                <a16:creationId xmlns:a16="http://schemas.microsoft.com/office/drawing/2014/main" id="{A0AF3FBC-78A2-4C5C-99EB-7D91DAB57504}"/>
              </a:ext>
            </a:extLst>
          </p:cNvPr>
          <p:cNvSpPr/>
          <p:nvPr/>
        </p:nvSpPr>
        <p:spPr>
          <a:xfrm rot="10800000">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5" name="Picture 14">
            <a:extLst>
              <a:ext uri="{FF2B5EF4-FFF2-40B4-BE49-F238E27FC236}">
                <a16:creationId xmlns:a16="http://schemas.microsoft.com/office/drawing/2014/main" id="{0A13D72A-071C-403E-A9B6-B6110C87597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665406" y="2017030"/>
            <a:ext cx="7327900" cy="3518022"/>
          </a:xfrm>
          <a:prstGeom prst="rect">
            <a:avLst/>
          </a:prstGeom>
        </p:spPr>
      </p:pic>
      <p:sp>
        <p:nvSpPr>
          <p:cNvPr id="3" name="TextBox 2">
            <a:extLst>
              <a:ext uri="{FF2B5EF4-FFF2-40B4-BE49-F238E27FC236}">
                <a16:creationId xmlns:a16="http://schemas.microsoft.com/office/drawing/2014/main" id="{AA880174-D796-4DA2-BE54-3E0CDE227A16}"/>
              </a:ext>
            </a:extLst>
          </p:cNvPr>
          <p:cNvSpPr txBox="1"/>
          <p:nvPr/>
        </p:nvSpPr>
        <p:spPr>
          <a:xfrm>
            <a:off x="727757" y="2760378"/>
            <a:ext cx="3827206" cy="2031325"/>
          </a:xfrm>
          <a:prstGeom prst="rect">
            <a:avLst/>
          </a:prstGeom>
          <a:noFill/>
        </p:spPr>
        <p:txBody>
          <a:bodyPr wrap="square" rtlCol="0">
            <a:spAutoFit/>
          </a:bodyPr>
          <a:lstStyle/>
          <a:p>
            <a:r>
              <a:rPr lang="de-CH" dirty="0"/>
              <a:t>I: All Camels</a:t>
            </a:r>
          </a:p>
          <a:p>
            <a:r>
              <a:rPr lang="de-CH" dirty="0"/>
              <a:t>II: All Caravan</a:t>
            </a:r>
          </a:p>
          <a:p>
            <a:r>
              <a:rPr lang="de-CH" dirty="0"/>
              <a:t>III: Camels, </a:t>
            </a:r>
            <a:r>
              <a:rPr lang="de-CH" dirty="0" err="1"/>
              <a:t>precipitation</a:t>
            </a:r>
            <a:r>
              <a:rPr lang="de-CH" dirty="0"/>
              <a:t> Caravan</a:t>
            </a:r>
          </a:p>
          <a:p>
            <a:r>
              <a:rPr lang="de-CH" dirty="0"/>
              <a:t>IV: Camels, </a:t>
            </a:r>
            <a:r>
              <a:rPr lang="de-CH" dirty="0" err="1"/>
              <a:t>temperature</a:t>
            </a:r>
            <a:r>
              <a:rPr lang="de-CH" dirty="0"/>
              <a:t> Caravan</a:t>
            </a:r>
          </a:p>
          <a:p>
            <a:r>
              <a:rPr lang="de-CH" dirty="0"/>
              <a:t>V: Camels, </a:t>
            </a:r>
            <a:r>
              <a:rPr lang="de-CH" dirty="0" err="1"/>
              <a:t>E</a:t>
            </a:r>
            <a:r>
              <a:rPr lang="de-CH" baseline="-25000" dirty="0" err="1"/>
              <a:t>pot</a:t>
            </a:r>
            <a:r>
              <a:rPr lang="de-CH" dirty="0"/>
              <a:t> Caravan</a:t>
            </a:r>
          </a:p>
          <a:p>
            <a:r>
              <a:rPr lang="de-CH" dirty="0"/>
              <a:t>VI: Camels, alternative </a:t>
            </a:r>
            <a:r>
              <a:rPr lang="de-CH" dirty="0" err="1"/>
              <a:t>E</a:t>
            </a:r>
            <a:r>
              <a:rPr lang="de-CH" baseline="-25000" dirty="0" err="1"/>
              <a:t>pot</a:t>
            </a:r>
            <a:endParaRPr lang="de-CH" dirty="0"/>
          </a:p>
          <a:p>
            <a:r>
              <a:rPr lang="de-CH" dirty="0"/>
              <a:t>VII: Caravan, alternative </a:t>
            </a:r>
            <a:r>
              <a:rPr lang="de-CH" dirty="0" err="1"/>
              <a:t>E</a:t>
            </a:r>
            <a:r>
              <a:rPr lang="de-CH" baseline="-25000" dirty="0" err="1"/>
              <a:t>pot</a:t>
            </a:r>
            <a:endParaRPr lang="de-CH" dirty="0"/>
          </a:p>
        </p:txBody>
      </p:sp>
      <p:sp>
        <p:nvSpPr>
          <p:cNvPr id="10" name="Rectangle 9">
            <a:hlinkClick r:id="rId8" action="ppaction://hlinksldjump"/>
            <a:extLst>
              <a:ext uri="{FF2B5EF4-FFF2-40B4-BE49-F238E27FC236}">
                <a16:creationId xmlns:a16="http://schemas.microsoft.com/office/drawing/2014/main" id="{7D40621D-4B06-4BD0-B34E-E48D67C9CD3A}"/>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
        <p:nvSpPr>
          <p:cNvPr id="11" name="TextBox 10">
            <a:extLst>
              <a:ext uri="{FF2B5EF4-FFF2-40B4-BE49-F238E27FC236}">
                <a16:creationId xmlns:a16="http://schemas.microsoft.com/office/drawing/2014/main" id="{ACFAEAC9-4C5C-4B22-AE63-8FE7B3818516}"/>
              </a:ext>
            </a:extLst>
          </p:cNvPr>
          <p:cNvSpPr txBox="1"/>
          <p:nvPr/>
        </p:nvSpPr>
        <p:spPr>
          <a:xfrm>
            <a:off x="6986194" y="6211669"/>
            <a:ext cx="5026056" cy="646331"/>
          </a:xfrm>
          <a:prstGeom prst="rect">
            <a:avLst/>
          </a:prstGeom>
          <a:noFill/>
        </p:spPr>
        <p:txBody>
          <a:bodyPr wrap="none" rtlCol="0">
            <a:spAutoFit/>
          </a:bodyPr>
          <a:lstStyle/>
          <a:p>
            <a:pPr algn="r"/>
            <a:r>
              <a:rPr lang="de-CH" i="1" dirty="0"/>
              <a:t>Clerc-Schwarzenbach et al. (in review):</a:t>
            </a:r>
          </a:p>
          <a:p>
            <a:pPr algn="r"/>
            <a:r>
              <a:rPr lang="de-CH" i="1" dirty="0"/>
              <a:t>HESS </a:t>
            </a:r>
            <a:r>
              <a:rPr lang="de-CH" i="1" dirty="0" err="1"/>
              <a:t>Opinions</a:t>
            </a:r>
            <a:r>
              <a:rPr lang="de-CH" i="1" dirty="0"/>
              <a:t>: A </a:t>
            </a:r>
            <a:r>
              <a:rPr lang="de-CH" i="1" dirty="0" err="1"/>
              <a:t>few</a:t>
            </a:r>
            <a:r>
              <a:rPr lang="de-CH" i="1" dirty="0"/>
              <a:t> </a:t>
            </a:r>
            <a:r>
              <a:rPr lang="de-CH" i="1" dirty="0" err="1"/>
              <a:t>camels</a:t>
            </a:r>
            <a:r>
              <a:rPr lang="de-CH" i="1" dirty="0"/>
              <a:t> </a:t>
            </a:r>
            <a:r>
              <a:rPr lang="de-CH" i="1" dirty="0" err="1"/>
              <a:t>or</a:t>
            </a:r>
            <a:r>
              <a:rPr lang="de-CH" i="1" dirty="0"/>
              <a:t> a </a:t>
            </a:r>
            <a:r>
              <a:rPr lang="de-CH" i="1" dirty="0" err="1"/>
              <a:t>whole</a:t>
            </a:r>
            <a:r>
              <a:rPr lang="de-CH" i="1" dirty="0"/>
              <a:t> </a:t>
            </a:r>
            <a:r>
              <a:rPr lang="de-CH" i="1" dirty="0" err="1"/>
              <a:t>caravan</a:t>
            </a:r>
            <a:r>
              <a:rPr lang="de-CH" i="1" dirty="0"/>
              <a:t>?</a:t>
            </a:r>
          </a:p>
        </p:txBody>
      </p:sp>
    </p:spTree>
    <p:extLst>
      <p:ext uri="{BB962C8B-B14F-4D97-AF65-F5344CB8AC3E}">
        <p14:creationId xmlns:p14="http://schemas.microsoft.com/office/powerpoint/2010/main" val="1121088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err="1"/>
              <a:t>Aridity</a:t>
            </a:r>
            <a:r>
              <a:rPr lang="de-CH" dirty="0"/>
              <a:t> </a:t>
            </a:r>
            <a:r>
              <a:rPr lang="de-CH" dirty="0" err="1"/>
              <a:t>index</a:t>
            </a:r>
            <a:r>
              <a:rPr lang="de-CH" dirty="0"/>
              <a:t>: Camels and Caravan </a:t>
            </a:r>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rId6" action="ppaction://hlinksldjump"/>
            <a:extLst>
              <a:ext uri="{FF2B5EF4-FFF2-40B4-BE49-F238E27FC236}">
                <a16:creationId xmlns:a16="http://schemas.microsoft.com/office/drawing/2014/main" id="{A0AF3FBC-78A2-4C5C-99EB-7D91DAB57504}"/>
              </a:ext>
            </a:extLst>
          </p:cNvPr>
          <p:cNvSpPr/>
          <p:nvPr/>
        </p:nvSpPr>
        <p:spPr>
          <a:xfrm rot="10800000">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Picture 6">
            <a:extLst>
              <a:ext uri="{FF2B5EF4-FFF2-40B4-BE49-F238E27FC236}">
                <a16:creationId xmlns:a16="http://schemas.microsoft.com/office/drawing/2014/main" id="{26FCF8BA-9F25-480D-BE5E-90213C5C02F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2614" y="2447161"/>
            <a:ext cx="11170692" cy="2840095"/>
          </a:xfrm>
          <a:prstGeom prst="rect">
            <a:avLst/>
          </a:prstGeom>
        </p:spPr>
      </p:pic>
      <p:sp>
        <p:nvSpPr>
          <p:cNvPr id="8" name="Rectangle 7">
            <a:hlinkClick r:id="rId8" action="ppaction://hlinksldjump"/>
            <a:extLst>
              <a:ext uri="{FF2B5EF4-FFF2-40B4-BE49-F238E27FC236}">
                <a16:creationId xmlns:a16="http://schemas.microsoft.com/office/drawing/2014/main" id="{311846EA-774A-4862-ADAD-0DE81C7B12E4}"/>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
        <p:nvSpPr>
          <p:cNvPr id="10" name="TextBox 9">
            <a:extLst>
              <a:ext uri="{FF2B5EF4-FFF2-40B4-BE49-F238E27FC236}">
                <a16:creationId xmlns:a16="http://schemas.microsoft.com/office/drawing/2014/main" id="{28D2F1FC-FFAE-4F93-8045-3A36A7D3CE3E}"/>
              </a:ext>
            </a:extLst>
          </p:cNvPr>
          <p:cNvSpPr txBox="1"/>
          <p:nvPr/>
        </p:nvSpPr>
        <p:spPr>
          <a:xfrm>
            <a:off x="6986194" y="6211669"/>
            <a:ext cx="5026056" cy="646331"/>
          </a:xfrm>
          <a:prstGeom prst="rect">
            <a:avLst/>
          </a:prstGeom>
          <a:noFill/>
        </p:spPr>
        <p:txBody>
          <a:bodyPr wrap="none" rtlCol="0">
            <a:spAutoFit/>
          </a:bodyPr>
          <a:lstStyle/>
          <a:p>
            <a:pPr algn="r"/>
            <a:r>
              <a:rPr lang="de-CH" i="1" dirty="0"/>
              <a:t>Clerc-Schwarzenbach et al. (in review):</a:t>
            </a:r>
          </a:p>
          <a:p>
            <a:pPr algn="r"/>
            <a:r>
              <a:rPr lang="de-CH" i="1" dirty="0"/>
              <a:t>HESS </a:t>
            </a:r>
            <a:r>
              <a:rPr lang="de-CH" i="1" dirty="0" err="1"/>
              <a:t>Opinions</a:t>
            </a:r>
            <a:r>
              <a:rPr lang="de-CH" i="1" dirty="0"/>
              <a:t>: A </a:t>
            </a:r>
            <a:r>
              <a:rPr lang="de-CH" i="1" dirty="0" err="1"/>
              <a:t>few</a:t>
            </a:r>
            <a:r>
              <a:rPr lang="de-CH" i="1" dirty="0"/>
              <a:t> </a:t>
            </a:r>
            <a:r>
              <a:rPr lang="de-CH" i="1" dirty="0" err="1"/>
              <a:t>camels</a:t>
            </a:r>
            <a:r>
              <a:rPr lang="de-CH" i="1" dirty="0"/>
              <a:t> </a:t>
            </a:r>
            <a:r>
              <a:rPr lang="de-CH" i="1" dirty="0" err="1"/>
              <a:t>or</a:t>
            </a:r>
            <a:r>
              <a:rPr lang="de-CH" i="1" dirty="0"/>
              <a:t> a </a:t>
            </a:r>
            <a:r>
              <a:rPr lang="de-CH" i="1" dirty="0" err="1"/>
              <a:t>whole</a:t>
            </a:r>
            <a:r>
              <a:rPr lang="de-CH" i="1" dirty="0"/>
              <a:t> </a:t>
            </a:r>
            <a:r>
              <a:rPr lang="de-CH" i="1" dirty="0" err="1"/>
              <a:t>caravan</a:t>
            </a:r>
            <a:r>
              <a:rPr lang="de-CH" i="1" dirty="0"/>
              <a:t>?</a:t>
            </a:r>
          </a:p>
        </p:txBody>
      </p:sp>
    </p:spTree>
    <p:extLst>
      <p:ext uri="{BB962C8B-B14F-4D97-AF65-F5344CB8AC3E}">
        <p14:creationId xmlns:p14="http://schemas.microsoft.com/office/powerpoint/2010/main" val="1673625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a:t>Alternative </a:t>
            </a:r>
            <a:r>
              <a:rPr lang="de-CH" dirty="0" err="1"/>
              <a:t>E</a:t>
            </a:r>
            <a:r>
              <a:rPr lang="de-CH" baseline="-25000" dirty="0" err="1"/>
              <a:t>pot</a:t>
            </a:r>
            <a:r>
              <a:rPr lang="de-CH" baseline="-25000" dirty="0"/>
              <a:t> </a:t>
            </a:r>
            <a:r>
              <a:rPr lang="de-CH" dirty="0" err="1"/>
              <a:t>data</a:t>
            </a:r>
            <a:r>
              <a:rPr lang="de-CH" dirty="0"/>
              <a:t> (Hargreaves-</a:t>
            </a:r>
            <a:r>
              <a:rPr lang="de-CH" dirty="0" err="1"/>
              <a:t>based</a:t>
            </a:r>
            <a:r>
              <a:rPr lang="de-CH" dirty="0"/>
              <a:t>)</a:t>
            </a:r>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rId6" action="ppaction://hlinksldjump"/>
            <a:extLst>
              <a:ext uri="{FF2B5EF4-FFF2-40B4-BE49-F238E27FC236}">
                <a16:creationId xmlns:a16="http://schemas.microsoft.com/office/drawing/2014/main" id="{A0AF3FBC-78A2-4C5C-99EB-7D91DAB57504}"/>
              </a:ext>
            </a:extLst>
          </p:cNvPr>
          <p:cNvSpPr/>
          <p:nvPr/>
        </p:nvSpPr>
        <p:spPr>
          <a:xfrm rot="10800000">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7" name="Picture 16">
            <a:extLst>
              <a:ext uri="{FF2B5EF4-FFF2-40B4-BE49-F238E27FC236}">
                <a16:creationId xmlns:a16="http://schemas.microsoft.com/office/drawing/2014/main" id="{6475B2E9-DF38-41FC-85DA-A03BAF65A4E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38200" y="1753481"/>
            <a:ext cx="8915400" cy="3023688"/>
          </a:xfrm>
          <a:prstGeom prst="rect">
            <a:avLst/>
          </a:prstGeom>
        </p:spPr>
      </p:pic>
      <p:sp>
        <p:nvSpPr>
          <p:cNvPr id="3" name="TextBox 2">
            <a:extLst>
              <a:ext uri="{FF2B5EF4-FFF2-40B4-BE49-F238E27FC236}">
                <a16:creationId xmlns:a16="http://schemas.microsoft.com/office/drawing/2014/main" id="{80814B32-405D-4FF3-8199-80174E41D0E8}"/>
              </a:ext>
            </a:extLst>
          </p:cNvPr>
          <p:cNvSpPr txBox="1"/>
          <p:nvPr/>
        </p:nvSpPr>
        <p:spPr>
          <a:xfrm>
            <a:off x="838200" y="5087283"/>
            <a:ext cx="8915400" cy="646331"/>
          </a:xfrm>
          <a:prstGeom prst="rect">
            <a:avLst/>
          </a:prstGeom>
          <a:noFill/>
        </p:spPr>
        <p:txBody>
          <a:bodyPr wrap="square" rtlCol="0">
            <a:spAutoFit/>
          </a:bodyPr>
          <a:lstStyle/>
          <a:p>
            <a:r>
              <a:rPr lang="de-CH" dirty="0" err="1"/>
              <a:t>Calculation</a:t>
            </a:r>
            <a:r>
              <a:rPr lang="de-CH" dirty="0"/>
              <a:t> </a:t>
            </a:r>
            <a:r>
              <a:rPr lang="de-CH" dirty="0" err="1"/>
              <a:t>of</a:t>
            </a:r>
            <a:r>
              <a:rPr lang="de-CH" dirty="0"/>
              <a:t> alternative </a:t>
            </a:r>
            <a:r>
              <a:rPr lang="de-CH" dirty="0" err="1"/>
              <a:t>E</a:t>
            </a:r>
            <a:r>
              <a:rPr lang="de-CH" baseline="-25000" dirty="0" err="1"/>
              <a:t>pot</a:t>
            </a:r>
            <a:r>
              <a:rPr lang="de-CH" baseline="-25000" dirty="0"/>
              <a:t> </a:t>
            </a:r>
            <a:r>
              <a:rPr lang="de-CH" dirty="0" err="1"/>
              <a:t>data</a:t>
            </a:r>
            <a:r>
              <a:rPr lang="de-CH" dirty="0"/>
              <a:t> </a:t>
            </a:r>
            <a:r>
              <a:rPr lang="de-CH" dirty="0" err="1"/>
              <a:t>according</a:t>
            </a:r>
            <a:r>
              <a:rPr lang="de-CH" dirty="0"/>
              <a:t> </a:t>
            </a:r>
            <a:r>
              <a:rPr lang="de-CH" dirty="0" err="1"/>
              <a:t>to</a:t>
            </a:r>
            <a:r>
              <a:rPr lang="de-CH" dirty="0"/>
              <a:t> Adam et al. (2006): Hargreaves-</a:t>
            </a:r>
            <a:r>
              <a:rPr lang="de-CH" dirty="0" err="1"/>
              <a:t>Samani</a:t>
            </a:r>
            <a:r>
              <a:rPr lang="de-CH" dirty="0"/>
              <a:t> </a:t>
            </a:r>
            <a:r>
              <a:rPr lang="de-CH" dirty="0" err="1"/>
              <a:t>equation</a:t>
            </a:r>
            <a:r>
              <a:rPr lang="de-CH" dirty="0"/>
              <a:t> </a:t>
            </a:r>
            <a:r>
              <a:rPr lang="de-CH" dirty="0" err="1"/>
              <a:t>with</a:t>
            </a:r>
            <a:r>
              <a:rPr lang="de-CH" dirty="0"/>
              <a:t> </a:t>
            </a:r>
            <a:r>
              <a:rPr lang="de-CH" dirty="0" err="1"/>
              <a:t>monthly</a:t>
            </a:r>
            <a:r>
              <a:rPr lang="de-CH" dirty="0"/>
              <a:t> </a:t>
            </a:r>
            <a:r>
              <a:rPr lang="de-CH" dirty="0" err="1"/>
              <a:t>precipitation</a:t>
            </a:r>
            <a:r>
              <a:rPr lang="de-CH" dirty="0"/>
              <a:t> sums </a:t>
            </a:r>
            <a:r>
              <a:rPr lang="de-CH" dirty="0" err="1"/>
              <a:t>as</a:t>
            </a:r>
            <a:r>
              <a:rPr lang="de-CH" dirty="0"/>
              <a:t> a </a:t>
            </a:r>
            <a:r>
              <a:rPr lang="de-CH" dirty="0" err="1"/>
              <a:t>humidity</a:t>
            </a:r>
            <a:r>
              <a:rPr lang="de-CH" dirty="0"/>
              <a:t> </a:t>
            </a:r>
            <a:r>
              <a:rPr lang="de-CH" dirty="0" err="1"/>
              <a:t>proxy</a:t>
            </a:r>
            <a:endParaRPr lang="de-CH" dirty="0"/>
          </a:p>
        </p:txBody>
      </p:sp>
      <p:sp>
        <p:nvSpPr>
          <p:cNvPr id="10" name="Rectangle 9">
            <a:hlinkClick r:id="rId8" action="ppaction://hlinksldjump"/>
            <a:extLst>
              <a:ext uri="{FF2B5EF4-FFF2-40B4-BE49-F238E27FC236}">
                <a16:creationId xmlns:a16="http://schemas.microsoft.com/office/drawing/2014/main" id="{A2175001-0658-4E6E-A997-7BBB27B7FB7A}"/>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
        <p:nvSpPr>
          <p:cNvPr id="11" name="TextBox 10">
            <a:extLst>
              <a:ext uri="{FF2B5EF4-FFF2-40B4-BE49-F238E27FC236}">
                <a16:creationId xmlns:a16="http://schemas.microsoft.com/office/drawing/2014/main" id="{A1CDB743-99FC-404D-897A-7F3318776752}"/>
              </a:ext>
            </a:extLst>
          </p:cNvPr>
          <p:cNvSpPr txBox="1"/>
          <p:nvPr/>
        </p:nvSpPr>
        <p:spPr>
          <a:xfrm>
            <a:off x="6986194" y="6211669"/>
            <a:ext cx="5026056" cy="646331"/>
          </a:xfrm>
          <a:prstGeom prst="rect">
            <a:avLst/>
          </a:prstGeom>
          <a:noFill/>
        </p:spPr>
        <p:txBody>
          <a:bodyPr wrap="none" rtlCol="0">
            <a:spAutoFit/>
          </a:bodyPr>
          <a:lstStyle/>
          <a:p>
            <a:pPr algn="r"/>
            <a:r>
              <a:rPr lang="de-CH" i="1" dirty="0"/>
              <a:t>Clerc-Schwarzenbach et al. (in review):</a:t>
            </a:r>
          </a:p>
          <a:p>
            <a:pPr algn="r"/>
            <a:r>
              <a:rPr lang="de-CH" i="1" dirty="0"/>
              <a:t>HESS </a:t>
            </a:r>
            <a:r>
              <a:rPr lang="de-CH" i="1" dirty="0" err="1"/>
              <a:t>Opinions</a:t>
            </a:r>
            <a:r>
              <a:rPr lang="de-CH" i="1" dirty="0"/>
              <a:t>: A </a:t>
            </a:r>
            <a:r>
              <a:rPr lang="de-CH" i="1" dirty="0" err="1"/>
              <a:t>few</a:t>
            </a:r>
            <a:r>
              <a:rPr lang="de-CH" i="1" dirty="0"/>
              <a:t> </a:t>
            </a:r>
            <a:r>
              <a:rPr lang="de-CH" i="1" dirty="0" err="1"/>
              <a:t>camels</a:t>
            </a:r>
            <a:r>
              <a:rPr lang="de-CH" i="1" dirty="0"/>
              <a:t> </a:t>
            </a:r>
            <a:r>
              <a:rPr lang="de-CH" i="1" dirty="0" err="1"/>
              <a:t>or</a:t>
            </a:r>
            <a:r>
              <a:rPr lang="de-CH" i="1" dirty="0"/>
              <a:t> a </a:t>
            </a:r>
            <a:r>
              <a:rPr lang="de-CH" i="1" dirty="0" err="1"/>
              <a:t>whole</a:t>
            </a:r>
            <a:r>
              <a:rPr lang="de-CH" i="1" dirty="0"/>
              <a:t> </a:t>
            </a:r>
            <a:r>
              <a:rPr lang="de-CH" i="1" dirty="0" err="1"/>
              <a:t>caravan</a:t>
            </a:r>
            <a:r>
              <a:rPr lang="de-CH" i="1" dirty="0"/>
              <a:t>?</a:t>
            </a:r>
          </a:p>
        </p:txBody>
      </p:sp>
    </p:spTree>
    <p:extLst>
      <p:ext uri="{BB962C8B-B14F-4D97-AF65-F5344CB8AC3E}">
        <p14:creationId xmlns:p14="http://schemas.microsoft.com/office/powerpoint/2010/main" val="320782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a:xfrm>
            <a:off x="838200" y="365125"/>
            <a:ext cx="10515600" cy="1325563"/>
          </a:xfrm>
        </p:spPr>
        <p:txBody>
          <a:bodyPr/>
          <a:lstStyle/>
          <a:p>
            <a:r>
              <a:rPr lang="en-GB" dirty="0"/>
              <a:t>Large-sample hydrology for testing the value of data</a:t>
            </a:r>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grpSp>
        <p:nvGrpSpPr>
          <p:cNvPr id="27" name="Group 26">
            <a:extLst>
              <a:ext uri="{FF2B5EF4-FFF2-40B4-BE49-F238E27FC236}">
                <a16:creationId xmlns:a16="http://schemas.microsoft.com/office/drawing/2014/main" id="{17AAFB84-C21C-4A48-9F1C-A3DC75FA0B4F}"/>
              </a:ext>
            </a:extLst>
          </p:cNvPr>
          <p:cNvGrpSpPr/>
          <p:nvPr/>
        </p:nvGrpSpPr>
        <p:grpSpPr>
          <a:xfrm>
            <a:off x="541740" y="2211509"/>
            <a:ext cx="4891874" cy="2990886"/>
            <a:chOff x="838200" y="2513530"/>
            <a:chExt cx="4891874" cy="2990886"/>
          </a:xfrm>
        </p:grpSpPr>
        <p:grpSp>
          <p:nvGrpSpPr>
            <p:cNvPr id="10" name="Group 9">
              <a:extLst>
                <a:ext uri="{FF2B5EF4-FFF2-40B4-BE49-F238E27FC236}">
                  <a16:creationId xmlns:a16="http://schemas.microsoft.com/office/drawing/2014/main" id="{BEB54347-9F46-4536-A36C-7F0550B3C508}"/>
                </a:ext>
              </a:extLst>
            </p:cNvPr>
            <p:cNvGrpSpPr/>
            <p:nvPr/>
          </p:nvGrpSpPr>
          <p:grpSpPr>
            <a:xfrm>
              <a:off x="838200" y="2513530"/>
              <a:ext cx="2138727" cy="2973046"/>
              <a:chOff x="634929" y="2513530"/>
              <a:chExt cx="2138727" cy="2973046"/>
            </a:xfrm>
          </p:grpSpPr>
          <p:grpSp>
            <p:nvGrpSpPr>
              <p:cNvPr id="6" name="Group 5">
                <a:extLst>
                  <a:ext uri="{FF2B5EF4-FFF2-40B4-BE49-F238E27FC236}">
                    <a16:creationId xmlns:a16="http://schemas.microsoft.com/office/drawing/2014/main" id="{EADF86C6-724B-49FC-9A2A-7D6C8DD80A50}"/>
                  </a:ext>
                </a:extLst>
              </p:cNvPr>
              <p:cNvGrpSpPr/>
              <p:nvPr/>
            </p:nvGrpSpPr>
            <p:grpSpPr>
              <a:xfrm>
                <a:off x="751949" y="2513530"/>
                <a:ext cx="1904689" cy="2637270"/>
                <a:chOff x="751949" y="2513530"/>
                <a:chExt cx="1904689" cy="2637270"/>
              </a:xfrm>
            </p:grpSpPr>
            <p:pic>
              <p:nvPicPr>
                <p:cNvPr id="12" name="Picture 2" descr="A USGS staff gauge on Castle Creek was installed recently. The gauge, or &quot;gage,&quot; as USGS calls it, began measuring the height of the water in Castle Creek on April 26. Once enough initial data has been collected, the gauge will begin producing water measurements in cubic feet per second that show how much water is flowing down the stream.">
                  <a:extLst>
                    <a:ext uri="{FF2B5EF4-FFF2-40B4-BE49-F238E27FC236}">
                      <a16:creationId xmlns:a16="http://schemas.microsoft.com/office/drawing/2014/main" id="{8CB97FD5-2391-4A60-872D-72FBC29CE64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38198" y="2513530"/>
                  <a:ext cx="1732193" cy="26037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41D090E-3529-4333-AF44-B89748E25330}"/>
                    </a:ext>
                  </a:extLst>
                </p:cNvPr>
                <p:cNvSpPr txBox="1"/>
                <p:nvPr/>
              </p:nvSpPr>
              <p:spPr>
                <a:xfrm>
                  <a:off x="751949" y="4904579"/>
                  <a:ext cx="1904689" cy="246221"/>
                </a:xfrm>
                <a:prstGeom prst="rect">
                  <a:avLst/>
                </a:prstGeom>
                <a:noFill/>
              </p:spPr>
              <p:txBody>
                <a:bodyPr wrap="none" rtlCol="0">
                  <a:spAutoFit/>
                </a:bodyPr>
                <a:lstStyle/>
                <a:p>
                  <a:pPr algn="ctr"/>
                  <a:r>
                    <a:rPr lang="en-GB" sz="1000" dirty="0">
                      <a:solidFill>
                        <a:schemeClr val="bg1"/>
                      </a:solidFill>
                    </a:rPr>
                    <a:t>Chris Council, Aspen Daily News</a:t>
                  </a:r>
                </a:p>
              </p:txBody>
            </p:sp>
          </p:grpSp>
          <p:sp>
            <p:nvSpPr>
              <p:cNvPr id="20" name="TextBox 19">
                <a:extLst>
                  <a:ext uri="{FF2B5EF4-FFF2-40B4-BE49-F238E27FC236}">
                    <a16:creationId xmlns:a16="http://schemas.microsoft.com/office/drawing/2014/main" id="{14E300E8-5260-4F79-BA38-43DBCB690A4E}"/>
                  </a:ext>
                </a:extLst>
              </p:cNvPr>
              <p:cNvSpPr txBox="1"/>
              <p:nvPr/>
            </p:nvSpPr>
            <p:spPr>
              <a:xfrm>
                <a:off x="634929" y="5117244"/>
                <a:ext cx="2138727" cy="369332"/>
              </a:xfrm>
              <a:prstGeom prst="rect">
                <a:avLst/>
              </a:prstGeom>
              <a:noFill/>
            </p:spPr>
            <p:txBody>
              <a:bodyPr wrap="none" rtlCol="0">
                <a:spAutoFit/>
              </a:bodyPr>
              <a:lstStyle/>
              <a:p>
                <a:pPr algn="ctr"/>
                <a:r>
                  <a:rPr lang="en-GB" dirty="0"/>
                  <a:t>Discharge dynamics</a:t>
                </a:r>
              </a:p>
            </p:txBody>
          </p:sp>
        </p:grpSp>
        <p:grpSp>
          <p:nvGrpSpPr>
            <p:cNvPr id="8" name="Group 7">
              <a:extLst>
                <a:ext uri="{FF2B5EF4-FFF2-40B4-BE49-F238E27FC236}">
                  <a16:creationId xmlns:a16="http://schemas.microsoft.com/office/drawing/2014/main" id="{3C8E2248-9D51-4529-822F-EA063DCC493E}"/>
                </a:ext>
              </a:extLst>
            </p:cNvPr>
            <p:cNvGrpSpPr/>
            <p:nvPr/>
          </p:nvGrpSpPr>
          <p:grpSpPr>
            <a:xfrm>
              <a:off x="3807818" y="2513530"/>
              <a:ext cx="1922256" cy="2990886"/>
              <a:chOff x="3447092" y="2492709"/>
              <a:chExt cx="1922256" cy="2990886"/>
            </a:xfrm>
          </p:grpSpPr>
          <p:pic>
            <p:nvPicPr>
              <p:cNvPr id="16" name="Picture 15">
                <a:extLst>
                  <a:ext uri="{FF2B5EF4-FFF2-40B4-BE49-F238E27FC236}">
                    <a16:creationId xmlns:a16="http://schemas.microsoft.com/office/drawing/2014/main" id="{5EE71F22-2C63-4074-ABFD-4AE8E9845E4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0212" r="14924"/>
              <a:stretch/>
            </p:blipFill>
            <p:spPr>
              <a:xfrm>
                <a:off x="3455876" y="2513530"/>
                <a:ext cx="1904689" cy="260371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BC05CC12-BC6B-4D7B-A81F-26D643BE313A}"/>
                  </a:ext>
                </a:extLst>
              </p:cNvPr>
              <p:cNvSpPr txBox="1"/>
              <p:nvPr/>
            </p:nvSpPr>
            <p:spPr>
              <a:xfrm>
                <a:off x="3681098" y="4887801"/>
                <a:ext cx="1454244" cy="246221"/>
              </a:xfrm>
              <a:prstGeom prst="rect">
                <a:avLst/>
              </a:prstGeom>
              <a:noFill/>
            </p:spPr>
            <p:txBody>
              <a:bodyPr wrap="none" rtlCol="0">
                <a:spAutoFit/>
              </a:bodyPr>
              <a:lstStyle/>
              <a:p>
                <a:pPr algn="ctr"/>
                <a:r>
                  <a:rPr lang="en-GB" sz="1000" dirty="0">
                    <a:solidFill>
                      <a:schemeClr val="bg1"/>
                    </a:solidFill>
                  </a:rPr>
                  <a:t>Private photo, </a:t>
                </a:r>
                <a:r>
                  <a:rPr lang="en-GB" sz="1000" dirty="0" err="1">
                    <a:solidFill>
                      <a:schemeClr val="bg1"/>
                    </a:solidFill>
                  </a:rPr>
                  <a:t>Verzasca</a:t>
                </a:r>
                <a:endParaRPr lang="en-GB" sz="1000" dirty="0">
                  <a:solidFill>
                    <a:schemeClr val="bg1"/>
                  </a:solidFill>
                </a:endParaRPr>
              </a:p>
            </p:txBody>
          </p:sp>
          <p:sp>
            <p:nvSpPr>
              <p:cNvPr id="19" name="TextBox 18">
                <a:extLst>
                  <a:ext uri="{FF2B5EF4-FFF2-40B4-BE49-F238E27FC236}">
                    <a16:creationId xmlns:a16="http://schemas.microsoft.com/office/drawing/2014/main" id="{3A136142-C68E-4D77-849A-4BE812B38CB7}"/>
                  </a:ext>
                </a:extLst>
              </p:cNvPr>
              <p:cNvSpPr txBox="1"/>
              <p:nvPr/>
            </p:nvSpPr>
            <p:spPr>
              <a:xfrm>
                <a:off x="3507236" y="2492709"/>
                <a:ext cx="1801968" cy="400110"/>
              </a:xfrm>
              <a:prstGeom prst="rect">
                <a:avLst/>
              </a:prstGeom>
              <a:noFill/>
            </p:spPr>
            <p:txBody>
              <a:bodyPr wrap="none" rtlCol="0">
                <a:spAutoFit/>
              </a:bodyPr>
              <a:lstStyle/>
              <a:p>
                <a:pPr algn="ctr"/>
                <a:r>
                  <a:rPr lang="en-GB" sz="2000" dirty="0">
                    <a:solidFill>
                      <a:schemeClr val="bg1"/>
                    </a:solidFill>
                  </a:rPr>
                  <a:t>~ 12 - 18 m</a:t>
                </a:r>
                <a:r>
                  <a:rPr lang="en-GB" sz="2000" baseline="30000" dirty="0">
                    <a:solidFill>
                      <a:schemeClr val="bg1"/>
                    </a:solidFill>
                  </a:rPr>
                  <a:t>3</a:t>
                </a:r>
                <a:r>
                  <a:rPr lang="en-GB" sz="2000" dirty="0">
                    <a:solidFill>
                      <a:schemeClr val="bg1"/>
                    </a:solidFill>
                  </a:rPr>
                  <a:t>/s</a:t>
                </a:r>
              </a:p>
            </p:txBody>
          </p:sp>
          <p:sp>
            <p:nvSpPr>
              <p:cNvPr id="21" name="TextBox 20">
                <a:extLst>
                  <a:ext uri="{FF2B5EF4-FFF2-40B4-BE49-F238E27FC236}">
                    <a16:creationId xmlns:a16="http://schemas.microsoft.com/office/drawing/2014/main" id="{8D0B2107-C9E1-4043-A34F-7D97398387E6}"/>
                  </a:ext>
                </a:extLst>
              </p:cNvPr>
              <p:cNvSpPr txBox="1"/>
              <p:nvPr/>
            </p:nvSpPr>
            <p:spPr>
              <a:xfrm>
                <a:off x="3447092" y="5114263"/>
                <a:ext cx="1922256" cy="369332"/>
              </a:xfrm>
              <a:prstGeom prst="rect">
                <a:avLst/>
              </a:prstGeom>
              <a:noFill/>
            </p:spPr>
            <p:txBody>
              <a:bodyPr wrap="none" rtlCol="0">
                <a:spAutoFit/>
              </a:bodyPr>
              <a:lstStyle/>
              <a:p>
                <a:pPr algn="ctr"/>
                <a:r>
                  <a:rPr lang="en-GB" dirty="0"/>
                  <a:t>Discharge volume</a:t>
                </a:r>
              </a:p>
            </p:txBody>
          </p:sp>
        </p:grpSp>
        <p:sp>
          <p:nvSpPr>
            <p:cNvPr id="25" name="TextBox 24">
              <a:extLst>
                <a:ext uri="{FF2B5EF4-FFF2-40B4-BE49-F238E27FC236}">
                  <a16:creationId xmlns:a16="http://schemas.microsoft.com/office/drawing/2014/main" id="{FCB1A0E9-0152-4A5C-8437-89B949A15DFA}"/>
                </a:ext>
              </a:extLst>
            </p:cNvPr>
            <p:cNvSpPr txBox="1"/>
            <p:nvPr/>
          </p:nvSpPr>
          <p:spPr>
            <a:xfrm>
              <a:off x="3105016" y="3630721"/>
              <a:ext cx="380232" cy="369332"/>
            </a:xfrm>
            <a:prstGeom prst="rect">
              <a:avLst/>
            </a:prstGeom>
            <a:noFill/>
          </p:spPr>
          <p:txBody>
            <a:bodyPr wrap="none" rtlCol="0">
              <a:spAutoFit/>
            </a:bodyPr>
            <a:lstStyle/>
            <a:p>
              <a:pPr algn="ctr"/>
              <a:r>
                <a:rPr lang="de-CH" dirty="0" err="1"/>
                <a:t>or</a:t>
              </a:r>
              <a:endParaRPr lang="de-CH" dirty="0"/>
            </a:p>
          </p:txBody>
        </p:sp>
      </p:grpSp>
    </p:spTree>
    <p:extLst>
      <p:ext uri="{BB962C8B-B14F-4D97-AF65-F5344CB8AC3E}">
        <p14:creationId xmlns:p14="http://schemas.microsoft.com/office/powerpoint/2010/main" val="3900695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a:t>Alternative </a:t>
            </a:r>
            <a:r>
              <a:rPr lang="de-CH" dirty="0" err="1"/>
              <a:t>E</a:t>
            </a:r>
            <a:r>
              <a:rPr lang="de-CH" baseline="-25000" dirty="0" err="1"/>
              <a:t>pot</a:t>
            </a:r>
            <a:r>
              <a:rPr lang="de-CH" baseline="-25000" dirty="0"/>
              <a:t> </a:t>
            </a:r>
            <a:r>
              <a:rPr lang="de-CH" dirty="0" err="1"/>
              <a:t>data</a:t>
            </a:r>
            <a:r>
              <a:rPr lang="de-CH" dirty="0"/>
              <a:t> </a:t>
            </a:r>
            <a:r>
              <a:rPr lang="de-CH" dirty="0" err="1"/>
              <a:t>effect</a:t>
            </a:r>
            <a:endParaRPr lang="de-CH" dirty="0"/>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rId6" action="ppaction://hlinksldjump"/>
            <a:extLst>
              <a:ext uri="{FF2B5EF4-FFF2-40B4-BE49-F238E27FC236}">
                <a16:creationId xmlns:a16="http://schemas.microsoft.com/office/drawing/2014/main" id="{A0AF3FBC-78A2-4C5C-99EB-7D91DAB57504}"/>
              </a:ext>
            </a:extLst>
          </p:cNvPr>
          <p:cNvSpPr/>
          <p:nvPr/>
        </p:nvSpPr>
        <p:spPr>
          <a:xfrm rot="10800000">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3" name="Picture 12">
            <a:extLst>
              <a:ext uri="{FF2B5EF4-FFF2-40B4-BE49-F238E27FC236}">
                <a16:creationId xmlns:a16="http://schemas.microsoft.com/office/drawing/2014/main" id="{0300E162-BF3B-47B6-BAC1-F4E39D2DE9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800" y="1692568"/>
            <a:ext cx="10166400" cy="4136942"/>
          </a:xfrm>
          <a:prstGeom prst="rect">
            <a:avLst/>
          </a:prstGeom>
        </p:spPr>
      </p:pic>
      <p:sp>
        <p:nvSpPr>
          <p:cNvPr id="8" name="Rectangle 7">
            <a:hlinkClick r:id="rId8" action="ppaction://hlinksldjump"/>
            <a:extLst>
              <a:ext uri="{FF2B5EF4-FFF2-40B4-BE49-F238E27FC236}">
                <a16:creationId xmlns:a16="http://schemas.microsoft.com/office/drawing/2014/main" id="{CCEC6A88-907B-4B49-947C-08AB5DA282AE}"/>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
        <p:nvSpPr>
          <p:cNvPr id="10" name="TextBox 9">
            <a:extLst>
              <a:ext uri="{FF2B5EF4-FFF2-40B4-BE49-F238E27FC236}">
                <a16:creationId xmlns:a16="http://schemas.microsoft.com/office/drawing/2014/main" id="{38CD8C55-42CD-4F51-BC1A-1EB474485948}"/>
              </a:ext>
            </a:extLst>
          </p:cNvPr>
          <p:cNvSpPr txBox="1"/>
          <p:nvPr/>
        </p:nvSpPr>
        <p:spPr>
          <a:xfrm rot="16200000">
            <a:off x="311835" y="3611084"/>
            <a:ext cx="1245854" cy="230832"/>
          </a:xfrm>
          <a:prstGeom prst="rect">
            <a:avLst/>
          </a:prstGeom>
          <a:noFill/>
        </p:spPr>
        <p:txBody>
          <a:bodyPr wrap="none" rtlCol="0">
            <a:spAutoFit/>
          </a:bodyPr>
          <a:lstStyle/>
          <a:p>
            <a:r>
              <a:rPr lang="de-CH" sz="900" dirty="0">
                <a:solidFill>
                  <a:schemeClr val="bg1">
                    <a:lumMod val="65000"/>
                  </a:schemeClr>
                </a:solidFill>
              </a:rPr>
              <a:t>naturalearthdata.com</a:t>
            </a:r>
          </a:p>
        </p:txBody>
      </p:sp>
      <p:sp>
        <p:nvSpPr>
          <p:cNvPr id="11" name="TextBox 10">
            <a:extLst>
              <a:ext uri="{FF2B5EF4-FFF2-40B4-BE49-F238E27FC236}">
                <a16:creationId xmlns:a16="http://schemas.microsoft.com/office/drawing/2014/main" id="{A85078DC-97E5-4437-B2E0-CE31E9E58C94}"/>
              </a:ext>
            </a:extLst>
          </p:cNvPr>
          <p:cNvSpPr txBox="1"/>
          <p:nvPr/>
        </p:nvSpPr>
        <p:spPr>
          <a:xfrm>
            <a:off x="6986194" y="6211669"/>
            <a:ext cx="5026056" cy="646331"/>
          </a:xfrm>
          <a:prstGeom prst="rect">
            <a:avLst/>
          </a:prstGeom>
          <a:noFill/>
        </p:spPr>
        <p:txBody>
          <a:bodyPr wrap="none" rtlCol="0">
            <a:spAutoFit/>
          </a:bodyPr>
          <a:lstStyle/>
          <a:p>
            <a:pPr algn="r"/>
            <a:r>
              <a:rPr lang="de-CH" i="1" dirty="0"/>
              <a:t>Clerc-Schwarzenbach et al. (in review):</a:t>
            </a:r>
          </a:p>
          <a:p>
            <a:pPr algn="r"/>
            <a:r>
              <a:rPr lang="de-CH" i="1" dirty="0"/>
              <a:t>HESS </a:t>
            </a:r>
            <a:r>
              <a:rPr lang="de-CH" i="1" dirty="0" err="1"/>
              <a:t>Opinions</a:t>
            </a:r>
            <a:r>
              <a:rPr lang="de-CH" i="1" dirty="0"/>
              <a:t>: A </a:t>
            </a:r>
            <a:r>
              <a:rPr lang="de-CH" i="1" dirty="0" err="1"/>
              <a:t>few</a:t>
            </a:r>
            <a:r>
              <a:rPr lang="de-CH" i="1" dirty="0"/>
              <a:t> </a:t>
            </a:r>
            <a:r>
              <a:rPr lang="de-CH" i="1" dirty="0" err="1"/>
              <a:t>camels</a:t>
            </a:r>
            <a:r>
              <a:rPr lang="de-CH" i="1" dirty="0"/>
              <a:t> </a:t>
            </a:r>
            <a:r>
              <a:rPr lang="de-CH" i="1" dirty="0" err="1"/>
              <a:t>or</a:t>
            </a:r>
            <a:r>
              <a:rPr lang="de-CH" i="1" dirty="0"/>
              <a:t> a </a:t>
            </a:r>
            <a:r>
              <a:rPr lang="de-CH" i="1" dirty="0" err="1"/>
              <a:t>whole</a:t>
            </a:r>
            <a:r>
              <a:rPr lang="de-CH" i="1" dirty="0"/>
              <a:t> </a:t>
            </a:r>
            <a:r>
              <a:rPr lang="de-CH" i="1" dirty="0" err="1"/>
              <a:t>caravan</a:t>
            </a:r>
            <a:r>
              <a:rPr lang="de-CH" i="1" dirty="0"/>
              <a:t>?</a:t>
            </a:r>
          </a:p>
        </p:txBody>
      </p:sp>
    </p:spTree>
    <p:extLst>
      <p:ext uri="{BB962C8B-B14F-4D97-AF65-F5344CB8AC3E}">
        <p14:creationId xmlns:p14="http://schemas.microsoft.com/office/powerpoint/2010/main" val="3761529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a:t>Motivation</a:t>
            </a:r>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sp>
        <p:nvSpPr>
          <p:cNvPr id="7" name="Arrow: Right 6">
            <a:hlinkClick r:id="" action="ppaction://hlinkshowjump?jump=nextslide"/>
            <a:extLst>
              <a:ext uri="{FF2B5EF4-FFF2-40B4-BE49-F238E27FC236}">
                <a16:creationId xmlns:a16="http://schemas.microsoft.com/office/drawing/2014/main" id="{1B7AA2B7-5409-40A8-8191-427831554383}"/>
              </a:ext>
            </a:extLst>
          </p:cNvPr>
          <p:cNvSpPr/>
          <p:nvPr/>
        </p:nvSpPr>
        <p:spPr>
          <a:xfrm>
            <a:off x="11476293" y="1106367"/>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TextBox 5">
            <a:extLst>
              <a:ext uri="{FF2B5EF4-FFF2-40B4-BE49-F238E27FC236}">
                <a16:creationId xmlns:a16="http://schemas.microsoft.com/office/drawing/2014/main" id="{15BC5CAF-9116-42D6-98E6-183026EE4E02}"/>
              </a:ext>
            </a:extLst>
          </p:cNvPr>
          <p:cNvSpPr txBox="1"/>
          <p:nvPr/>
        </p:nvSpPr>
        <p:spPr>
          <a:xfrm>
            <a:off x="5528344" y="6211669"/>
            <a:ext cx="6483905" cy="646331"/>
          </a:xfrm>
          <a:prstGeom prst="rect">
            <a:avLst/>
          </a:prstGeom>
          <a:noFill/>
        </p:spPr>
        <p:txBody>
          <a:bodyPr wrap="square" rtlCol="0">
            <a:spAutoFit/>
          </a:bodyPr>
          <a:lstStyle/>
          <a:p>
            <a:pPr algn="r"/>
            <a:r>
              <a:rPr lang="de-CH" i="1" dirty="0"/>
              <a:t>Seibert et al. (2024): </a:t>
            </a:r>
            <a:r>
              <a:rPr lang="de-CH" i="1" dirty="0" err="1"/>
              <a:t>Getting</a:t>
            </a:r>
            <a:r>
              <a:rPr lang="de-CH" i="1" dirty="0"/>
              <a:t> </a:t>
            </a:r>
            <a:r>
              <a:rPr lang="de-CH" i="1" dirty="0" err="1"/>
              <a:t>your</a:t>
            </a:r>
            <a:r>
              <a:rPr lang="de-CH" i="1" dirty="0"/>
              <a:t> </a:t>
            </a:r>
            <a:r>
              <a:rPr lang="de-CH" i="1" dirty="0" err="1"/>
              <a:t>money’s</a:t>
            </a:r>
            <a:r>
              <a:rPr lang="de-CH" i="1" dirty="0"/>
              <a:t> </a:t>
            </a:r>
            <a:r>
              <a:rPr lang="de-CH" i="1" dirty="0" err="1"/>
              <a:t>worth</a:t>
            </a:r>
            <a:r>
              <a:rPr lang="de-CH" i="1" dirty="0"/>
              <a:t>: </a:t>
            </a:r>
            <a:r>
              <a:rPr lang="de-CH" i="1" dirty="0" err="1"/>
              <a:t>Testing</a:t>
            </a:r>
            <a:r>
              <a:rPr lang="de-CH" i="1" dirty="0"/>
              <a:t> </a:t>
            </a:r>
            <a:r>
              <a:rPr lang="de-CH" i="1" dirty="0" err="1"/>
              <a:t>the</a:t>
            </a:r>
            <a:r>
              <a:rPr lang="de-CH" i="1" dirty="0"/>
              <a:t> </a:t>
            </a:r>
            <a:r>
              <a:rPr lang="de-CH" i="1" dirty="0" err="1"/>
              <a:t>value</a:t>
            </a:r>
            <a:r>
              <a:rPr lang="de-CH" i="1" dirty="0"/>
              <a:t> </a:t>
            </a:r>
            <a:r>
              <a:rPr lang="de-CH" i="1" dirty="0" err="1"/>
              <a:t>of</a:t>
            </a:r>
            <a:r>
              <a:rPr lang="de-CH" i="1" dirty="0"/>
              <a:t> </a:t>
            </a:r>
            <a:r>
              <a:rPr lang="de-CH" i="1" dirty="0" err="1"/>
              <a:t>data</a:t>
            </a:r>
            <a:r>
              <a:rPr lang="de-CH" i="1" dirty="0"/>
              <a:t> </a:t>
            </a:r>
            <a:r>
              <a:rPr lang="de-CH" i="1" dirty="0" err="1"/>
              <a:t>for</a:t>
            </a:r>
            <a:r>
              <a:rPr lang="de-CH" i="1" dirty="0"/>
              <a:t> </a:t>
            </a:r>
            <a:r>
              <a:rPr lang="de-CH" i="1" dirty="0" err="1"/>
              <a:t>hydrological</a:t>
            </a:r>
            <a:r>
              <a:rPr lang="de-CH" i="1" dirty="0"/>
              <a:t> </a:t>
            </a:r>
            <a:r>
              <a:rPr lang="de-CH" i="1" dirty="0" err="1"/>
              <a:t>model</a:t>
            </a:r>
            <a:r>
              <a:rPr lang="de-CH" i="1" dirty="0"/>
              <a:t> </a:t>
            </a:r>
            <a:r>
              <a:rPr lang="de-CH" i="1" dirty="0" err="1"/>
              <a:t>calibration</a:t>
            </a:r>
            <a:r>
              <a:rPr lang="de-CH" i="1" dirty="0"/>
              <a:t>. </a:t>
            </a:r>
            <a:r>
              <a:rPr lang="de-CH" i="1" dirty="0" err="1"/>
              <a:t>Hydrol</a:t>
            </a:r>
            <a:r>
              <a:rPr lang="de-CH" i="1" dirty="0"/>
              <a:t>. </a:t>
            </a:r>
            <a:r>
              <a:rPr lang="de-CH" i="1" dirty="0" err="1"/>
              <a:t>Process</a:t>
            </a:r>
            <a:r>
              <a:rPr lang="de-CH" i="1" dirty="0"/>
              <a:t>.</a:t>
            </a:r>
          </a:p>
        </p:txBody>
      </p:sp>
      <p:pic>
        <p:nvPicPr>
          <p:cNvPr id="8" name="Picture 7">
            <a:extLst>
              <a:ext uri="{FF2B5EF4-FFF2-40B4-BE49-F238E27FC236}">
                <a16:creationId xmlns:a16="http://schemas.microsoft.com/office/drawing/2014/main" id="{0A8D2EB4-1C22-4E6A-B8EA-1668E3074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1402" y="1875368"/>
            <a:ext cx="6851904" cy="3791712"/>
          </a:xfrm>
          <a:prstGeom prst="rect">
            <a:avLst/>
          </a:prstGeom>
        </p:spPr>
      </p:pic>
      <p:sp>
        <p:nvSpPr>
          <p:cNvPr id="9" name="TextBox 8">
            <a:extLst>
              <a:ext uri="{FF2B5EF4-FFF2-40B4-BE49-F238E27FC236}">
                <a16:creationId xmlns:a16="http://schemas.microsoft.com/office/drawing/2014/main" id="{73CB8600-CF54-4088-AFBC-EB80598D044F}"/>
              </a:ext>
            </a:extLst>
          </p:cNvPr>
          <p:cNvSpPr txBox="1"/>
          <p:nvPr/>
        </p:nvSpPr>
        <p:spPr>
          <a:xfrm>
            <a:off x="5054951" y="5102522"/>
            <a:ext cx="3521029" cy="307777"/>
          </a:xfrm>
          <a:prstGeom prst="rect">
            <a:avLst/>
          </a:prstGeom>
          <a:noFill/>
        </p:spPr>
        <p:txBody>
          <a:bodyPr wrap="none" rtlCol="0">
            <a:spAutoFit/>
          </a:bodyPr>
          <a:lstStyle/>
          <a:p>
            <a:r>
              <a:rPr lang="de-CH" sz="1400" dirty="0">
                <a:solidFill>
                  <a:schemeClr val="bg1">
                    <a:lumMod val="65000"/>
                  </a:schemeClr>
                </a:solidFill>
              </a:rPr>
              <a:t>© Mathias Bader, MELS, University </a:t>
            </a:r>
            <a:r>
              <a:rPr lang="de-CH" sz="1400" dirty="0" err="1">
                <a:solidFill>
                  <a:schemeClr val="bg1">
                    <a:lumMod val="65000"/>
                  </a:schemeClr>
                </a:solidFill>
              </a:rPr>
              <a:t>of</a:t>
            </a:r>
            <a:r>
              <a:rPr lang="de-CH" sz="1400" dirty="0">
                <a:solidFill>
                  <a:schemeClr val="bg1">
                    <a:lumMod val="65000"/>
                  </a:schemeClr>
                </a:solidFill>
              </a:rPr>
              <a:t> </a:t>
            </a:r>
            <a:r>
              <a:rPr lang="de-CH" sz="1400" dirty="0" err="1">
                <a:solidFill>
                  <a:schemeClr val="bg1">
                    <a:lumMod val="65000"/>
                  </a:schemeClr>
                </a:solidFill>
              </a:rPr>
              <a:t>Zurich</a:t>
            </a:r>
            <a:endParaRPr lang="de-CH" sz="1400" dirty="0">
              <a:solidFill>
                <a:schemeClr val="bg1">
                  <a:lumMod val="65000"/>
                </a:schemeClr>
              </a:solidFill>
            </a:endParaRPr>
          </a:p>
        </p:txBody>
      </p:sp>
      <p:sp>
        <p:nvSpPr>
          <p:cNvPr id="10" name="TextBox 9">
            <a:extLst>
              <a:ext uri="{FF2B5EF4-FFF2-40B4-BE49-F238E27FC236}">
                <a16:creationId xmlns:a16="http://schemas.microsoft.com/office/drawing/2014/main" id="{488D3BE1-4EA7-4CBE-B1AA-BCD4E40FA868}"/>
              </a:ext>
            </a:extLst>
          </p:cNvPr>
          <p:cNvSpPr txBox="1"/>
          <p:nvPr/>
        </p:nvSpPr>
        <p:spPr>
          <a:xfrm>
            <a:off x="838200" y="1875368"/>
            <a:ext cx="4052582" cy="3416320"/>
          </a:xfrm>
          <a:prstGeom prst="rect">
            <a:avLst/>
          </a:prstGeom>
          <a:noFill/>
        </p:spPr>
        <p:txBody>
          <a:bodyPr wrap="square" rtlCol="0">
            <a:spAutoFit/>
          </a:bodyPr>
          <a:lstStyle/>
          <a:p>
            <a:pPr marL="285750" indent="-285750">
              <a:buFont typeface="Wingdings" panose="05000000000000000000" pitchFamily="2" charset="2"/>
              <a:buChar char="Ø"/>
            </a:pPr>
            <a:r>
              <a:rPr lang="de-CH" dirty="0"/>
              <a:t>Lack </a:t>
            </a:r>
            <a:r>
              <a:rPr lang="de-CH" dirty="0" err="1"/>
              <a:t>of</a:t>
            </a:r>
            <a:r>
              <a:rPr lang="de-CH" dirty="0"/>
              <a:t> </a:t>
            </a:r>
            <a:r>
              <a:rPr lang="de-CH" dirty="0" err="1"/>
              <a:t>data</a:t>
            </a:r>
            <a:r>
              <a:rPr lang="de-CH" dirty="0"/>
              <a:t> in </a:t>
            </a:r>
            <a:r>
              <a:rPr lang="de-CH" dirty="0" err="1"/>
              <a:t>the</a:t>
            </a:r>
            <a:r>
              <a:rPr lang="de-CH" dirty="0"/>
              <a:t> environmental </a:t>
            </a:r>
            <a:r>
              <a:rPr lang="de-CH" dirty="0" err="1"/>
              <a:t>sciences</a:t>
            </a:r>
            <a:r>
              <a:rPr lang="de-CH" dirty="0"/>
              <a:t> in </a:t>
            </a:r>
            <a:r>
              <a:rPr lang="de-CH" dirty="0" err="1"/>
              <a:t>general</a:t>
            </a:r>
            <a:r>
              <a:rPr lang="de-CH" dirty="0"/>
              <a:t> and in </a:t>
            </a:r>
            <a:r>
              <a:rPr lang="de-CH" dirty="0" err="1"/>
              <a:t>hydrology</a:t>
            </a:r>
            <a:r>
              <a:rPr lang="de-CH" dirty="0"/>
              <a:t> in </a:t>
            </a:r>
            <a:r>
              <a:rPr lang="de-CH" dirty="0" err="1"/>
              <a:t>particular</a:t>
            </a:r>
            <a:endParaRPr lang="de-CH" dirty="0"/>
          </a:p>
          <a:p>
            <a:pPr marL="285750" indent="-285750">
              <a:buFont typeface="Wingdings" panose="05000000000000000000" pitchFamily="2" charset="2"/>
              <a:buChar char="Ø"/>
            </a:pPr>
            <a:endParaRPr lang="de-CH" dirty="0"/>
          </a:p>
          <a:p>
            <a:pPr marL="285750" indent="-285750">
              <a:buFont typeface="Wingdings" panose="05000000000000000000" pitchFamily="2" charset="2"/>
              <a:buChar char="Ø"/>
            </a:pPr>
            <a:r>
              <a:rPr lang="de-CH" dirty="0"/>
              <a:t>Assessment </a:t>
            </a:r>
            <a:r>
              <a:rPr lang="de-CH" dirty="0" err="1"/>
              <a:t>of</a:t>
            </a:r>
            <a:r>
              <a:rPr lang="de-CH" dirty="0"/>
              <a:t> </a:t>
            </a:r>
            <a:r>
              <a:rPr lang="de-CH" dirty="0" err="1"/>
              <a:t>the</a:t>
            </a:r>
            <a:r>
              <a:rPr lang="de-CH" dirty="0"/>
              <a:t> </a:t>
            </a:r>
            <a:r>
              <a:rPr lang="de-CH" dirty="0" err="1"/>
              <a:t>value</a:t>
            </a:r>
            <a:r>
              <a:rPr lang="de-CH" dirty="0"/>
              <a:t> </a:t>
            </a:r>
            <a:r>
              <a:rPr lang="de-CH" dirty="0" err="1"/>
              <a:t>of</a:t>
            </a:r>
            <a:r>
              <a:rPr lang="de-CH" dirty="0"/>
              <a:t> </a:t>
            </a:r>
            <a:r>
              <a:rPr lang="de-CH" dirty="0" err="1"/>
              <a:t>certain</a:t>
            </a:r>
            <a:r>
              <a:rPr lang="de-CH" dirty="0"/>
              <a:t> </a:t>
            </a:r>
            <a:r>
              <a:rPr lang="de-CH" dirty="0" err="1"/>
              <a:t>data</a:t>
            </a:r>
            <a:r>
              <a:rPr lang="de-CH" dirty="0"/>
              <a:t> </a:t>
            </a:r>
            <a:r>
              <a:rPr lang="de-CH" dirty="0" err="1"/>
              <a:t>types</a:t>
            </a:r>
            <a:r>
              <a:rPr lang="de-CH" dirty="0"/>
              <a:t>, </a:t>
            </a:r>
            <a:r>
              <a:rPr lang="de-CH" dirty="0" err="1"/>
              <a:t>measurement</a:t>
            </a:r>
            <a:r>
              <a:rPr lang="de-CH" dirty="0"/>
              <a:t> </a:t>
            </a:r>
            <a:r>
              <a:rPr lang="de-CH" dirty="0" err="1"/>
              <a:t>schedules</a:t>
            </a:r>
            <a:r>
              <a:rPr lang="de-CH" dirty="0"/>
              <a:t>, and </a:t>
            </a:r>
            <a:r>
              <a:rPr lang="de-CH" dirty="0" err="1"/>
              <a:t>locations</a:t>
            </a:r>
            <a:r>
              <a:rPr lang="de-CH" dirty="0"/>
              <a:t> </a:t>
            </a:r>
            <a:r>
              <a:rPr lang="de-CH" dirty="0" err="1"/>
              <a:t>for</a:t>
            </a:r>
            <a:r>
              <a:rPr lang="de-CH" dirty="0"/>
              <a:t> an </a:t>
            </a:r>
            <a:r>
              <a:rPr lang="de-CH" dirty="0" err="1"/>
              <a:t>effective</a:t>
            </a:r>
            <a:r>
              <a:rPr lang="de-CH" dirty="0"/>
              <a:t> </a:t>
            </a:r>
            <a:r>
              <a:rPr lang="de-CH" dirty="0" err="1"/>
              <a:t>allocation</a:t>
            </a:r>
            <a:r>
              <a:rPr lang="de-CH" dirty="0"/>
              <a:t> </a:t>
            </a:r>
            <a:r>
              <a:rPr lang="de-CH" dirty="0" err="1"/>
              <a:t>of</a:t>
            </a:r>
            <a:r>
              <a:rPr lang="de-CH" dirty="0"/>
              <a:t> </a:t>
            </a:r>
            <a:r>
              <a:rPr lang="de-CH" dirty="0" err="1"/>
              <a:t>resources</a:t>
            </a:r>
            <a:endParaRPr lang="de-CH" dirty="0"/>
          </a:p>
          <a:p>
            <a:pPr marL="285750" indent="-285750">
              <a:buFont typeface="Wingdings" panose="05000000000000000000" pitchFamily="2" charset="2"/>
              <a:buChar char="Ø"/>
            </a:pPr>
            <a:endParaRPr lang="de-CH" dirty="0"/>
          </a:p>
          <a:p>
            <a:pPr marL="285750" indent="-285750">
              <a:buFont typeface="Wingdings" panose="05000000000000000000" pitchFamily="2" charset="2"/>
              <a:buChar char="Ø"/>
            </a:pPr>
            <a:r>
              <a:rPr lang="de-CH" dirty="0"/>
              <a:t>Test in </a:t>
            </a:r>
            <a:r>
              <a:rPr lang="de-CH" dirty="0" err="1"/>
              <a:t>catchments</a:t>
            </a:r>
            <a:r>
              <a:rPr lang="de-CH" dirty="0"/>
              <a:t> </a:t>
            </a:r>
            <a:r>
              <a:rPr lang="de-CH" dirty="0" err="1"/>
              <a:t>with</a:t>
            </a:r>
            <a:r>
              <a:rPr lang="de-CH" dirty="0"/>
              <a:t> a </a:t>
            </a:r>
            <a:r>
              <a:rPr lang="de-CH" dirty="0" err="1"/>
              <a:t>lot</a:t>
            </a:r>
            <a:r>
              <a:rPr lang="de-CH" dirty="0"/>
              <a:t> </a:t>
            </a:r>
            <a:r>
              <a:rPr lang="de-CH" dirty="0" err="1"/>
              <a:t>of</a:t>
            </a:r>
            <a:r>
              <a:rPr lang="de-CH" dirty="0"/>
              <a:t> </a:t>
            </a:r>
            <a:r>
              <a:rPr lang="de-CH" dirty="0" err="1"/>
              <a:t>data</a:t>
            </a:r>
            <a:r>
              <a:rPr lang="de-CH" dirty="0"/>
              <a:t> </a:t>
            </a:r>
            <a:r>
              <a:rPr lang="de-CH" dirty="0" err="1"/>
              <a:t>to</a:t>
            </a:r>
            <a:r>
              <a:rPr lang="de-CH" dirty="0"/>
              <a:t> </a:t>
            </a:r>
            <a:r>
              <a:rPr lang="de-CH" dirty="0" err="1"/>
              <a:t>gain</a:t>
            </a:r>
            <a:r>
              <a:rPr lang="de-CH" dirty="0"/>
              <a:t> </a:t>
            </a:r>
            <a:r>
              <a:rPr lang="de-CH" dirty="0" err="1"/>
              <a:t>knowledge</a:t>
            </a:r>
            <a:r>
              <a:rPr lang="de-CH" dirty="0"/>
              <a:t> </a:t>
            </a:r>
            <a:r>
              <a:rPr lang="de-CH" dirty="0" err="1"/>
              <a:t>for</a:t>
            </a:r>
            <a:r>
              <a:rPr lang="de-CH" dirty="0"/>
              <a:t> </a:t>
            </a:r>
            <a:r>
              <a:rPr lang="de-CH" dirty="0" err="1"/>
              <a:t>ungauged</a:t>
            </a:r>
            <a:r>
              <a:rPr lang="de-CH" dirty="0"/>
              <a:t> </a:t>
            </a:r>
            <a:r>
              <a:rPr lang="de-CH" dirty="0" err="1"/>
              <a:t>catchments</a:t>
            </a:r>
            <a:endParaRPr lang="de-CH" dirty="0"/>
          </a:p>
        </p:txBody>
      </p:sp>
      <p:sp>
        <p:nvSpPr>
          <p:cNvPr id="12" name="Rectangle 11">
            <a:hlinkClick r:id="rId6" action="ppaction://hlinksldjump"/>
            <a:extLst>
              <a:ext uri="{FF2B5EF4-FFF2-40B4-BE49-F238E27FC236}">
                <a16:creationId xmlns:a16="http://schemas.microsoft.com/office/drawing/2014/main" id="{0228F65D-E96A-46D2-B2CB-AAC38BDDA50D}"/>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1566600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err="1"/>
              <a:t>Assessing</a:t>
            </a:r>
            <a:r>
              <a:rPr lang="de-CH" dirty="0"/>
              <a:t> </a:t>
            </a:r>
            <a:r>
              <a:rPr lang="de-CH" dirty="0" err="1"/>
              <a:t>the</a:t>
            </a:r>
            <a:r>
              <a:rPr lang="de-CH" dirty="0"/>
              <a:t> </a:t>
            </a:r>
            <a:r>
              <a:rPr lang="de-CH" dirty="0" err="1"/>
              <a:t>value</a:t>
            </a:r>
            <a:r>
              <a:rPr lang="de-CH" dirty="0"/>
              <a:t> </a:t>
            </a:r>
            <a:r>
              <a:rPr lang="de-CH" dirty="0" err="1"/>
              <a:t>of</a:t>
            </a:r>
            <a:r>
              <a:rPr lang="de-CH" dirty="0"/>
              <a:t> </a:t>
            </a:r>
            <a:r>
              <a:rPr lang="de-CH" dirty="0" err="1"/>
              <a:t>data</a:t>
            </a:r>
            <a:endParaRPr lang="de-CH" dirty="0"/>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AD7462E2-03B4-4BA7-9E99-AF5B940C40CF}"/>
              </a:ext>
            </a:extLst>
          </p:cNvPr>
          <p:cNvSpPr/>
          <p:nvPr/>
        </p:nvSpPr>
        <p:spPr>
          <a:xfrm rot="10800000">
            <a:off x="11476293" y="1106367"/>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Picture 7">
            <a:extLst>
              <a:ext uri="{FF2B5EF4-FFF2-40B4-BE49-F238E27FC236}">
                <a16:creationId xmlns:a16="http://schemas.microsoft.com/office/drawing/2014/main" id="{4D20824B-CF6E-4E36-9A3D-BF413061697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11861" y="1827725"/>
            <a:ext cx="5181445" cy="3886998"/>
          </a:xfrm>
          <a:prstGeom prst="rect">
            <a:avLst/>
          </a:prstGeom>
        </p:spPr>
      </p:pic>
      <p:sp>
        <p:nvSpPr>
          <p:cNvPr id="9" name="TextBox 8">
            <a:extLst>
              <a:ext uri="{FF2B5EF4-FFF2-40B4-BE49-F238E27FC236}">
                <a16:creationId xmlns:a16="http://schemas.microsoft.com/office/drawing/2014/main" id="{D80D9831-2D58-4BC7-AC18-9E4C14F20EC3}"/>
              </a:ext>
            </a:extLst>
          </p:cNvPr>
          <p:cNvSpPr txBox="1"/>
          <p:nvPr/>
        </p:nvSpPr>
        <p:spPr>
          <a:xfrm>
            <a:off x="838199" y="1875368"/>
            <a:ext cx="5822659" cy="2862322"/>
          </a:xfrm>
          <a:prstGeom prst="rect">
            <a:avLst/>
          </a:prstGeom>
          <a:noFill/>
        </p:spPr>
        <p:txBody>
          <a:bodyPr wrap="square" rtlCol="0">
            <a:spAutoFit/>
          </a:bodyPr>
          <a:lstStyle/>
          <a:p>
            <a:pPr marL="285750" indent="-285750">
              <a:buFont typeface="Wingdings" panose="05000000000000000000" pitchFamily="2" charset="2"/>
              <a:buChar char="Ø"/>
            </a:pPr>
            <a:r>
              <a:rPr lang="de-CH" dirty="0"/>
              <a:t>Model </a:t>
            </a:r>
            <a:r>
              <a:rPr lang="de-CH" dirty="0" err="1"/>
              <a:t>calibration</a:t>
            </a:r>
            <a:r>
              <a:rPr lang="de-CH" dirty="0"/>
              <a:t> </a:t>
            </a:r>
            <a:r>
              <a:rPr lang="de-CH" dirty="0" err="1"/>
              <a:t>with</a:t>
            </a:r>
            <a:r>
              <a:rPr lang="de-CH" dirty="0"/>
              <a:t> limited / alternative </a:t>
            </a:r>
            <a:r>
              <a:rPr lang="de-CH" dirty="0" err="1"/>
              <a:t>data</a:t>
            </a:r>
            <a:r>
              <a:rPr lang="de-CH" dirty="0"/>
              <a:t> (e.g., </a:t>
            </a:r>
            <a:r>
              <a:rPr lang="de-CH" dirty="0" err="1"/>
              <a:t>waterlevel</a:t>
            </a:r>
            <a:r>
              <a:rPr lang="de-CH" dirty="0"/>
              <a:t> </a:t>
            </a:r>
            <a:r>
              <a:rPr lang="de-CH" dirty="0" err="1"/>
              <a:t>data</a:t>
            </a:r>
            <a:r>
              <a:rPr lang="de-CH" dirty="0"/>
              <a:t> </a:t>
            </a:r>
            <a:r>
              <a:rPr lang="de-CH" dirty="0" err="1"/>
              <a:t>or</a:t>
            </a:r>
            <a:r>
              <a:rPr lang="de-CH" dirty="0"/>
              <a:t> </a:t>
            </a:r>
            <a:r>
              <a:rPr lang="de-CH" dirty="0" err="1"/>
              <a:t>mean</a:t>
            </a:r>
            <a:r>
              <a:rPr lang="de-CH" dirty="0"/>
              <a:t> </a:t>
            </a:r>
            <a:r>
              <a:rPr lang="de-CH" dirty="0" err="1"/>
              <a:t>discharge</a:t>
            </a:r>
            <a:r>
              <a:rPr lang="de-CH" dirty="0"/>
              <a:t> </a:t>
            </a:r>
            <a:r>
              <a:rPr lang="de-CH" dirty="0" err="1"/>
              <a:t>estimates</a:t>
            </a:r>
            <a:r>
              <a:rPr lang="de-CH" dirty="0"/>
              <a:t>)</a:t>
            </a:r>
          </a:p>
          <a:p>
            <a:pPr marL="285750" indent="-285750">
              <a:buFont typeface="Wingdings" panose="05000000000000000000" pitchFamily="2" charset="2"/>
              <a:buChar char="Ø"/>
            </a:pPr>
            <a:endParaRPr lang="de-CH" dirty="0"/>
          </a:p>
          <a:p>
            <a:pPr marL="285750" indent="-285750">
              <a:buFont typeface="Wingdings" panose="05000000000000000000" pitchFamily="2" charset="2"/>
              <a:buChar char="Ø"/>
            </a:pPr>
            <a:r>
              <a:rPr lang="de-CH" dirty="0"/>
              <a:t>Evaluation </a:t>
            </a:r>
            <a:r>
              <a:rPr lang="de-CH" dirty="0" err="1"/>
              <a:t>of</a:t>
            </a:r>
            <a:r>
              <a:rPr lang="de-CH" dirty="0"/>
              <a:t> </a:t>
            </a:r>
            <a:r>
              <a:rPr lang="de-CH" dirty="0" err="1"/>
              <a:t>the</a:t>
            </a:r>
            <a:r>
              <a:rPr lang="de-CH" dirty="0"/>
              <a:t> </a:t>
            </a:r>
            <a:r>
              <a:rPr lang="de-CH" dirty="0" err="1"/>
              <a:t>achieved</a:t>
            </a:r>
            <a:r>
              <a:rPr lang="de-CH" dirty="0"/>
              <a:t> </a:t>
            </a:r>
            <a:r>
              <a:rPr lang="de-CH" dirty="0" err="1"/>
              <a:t>model</a:t>
            </a:r>
            <a:r>
              <a:rPr lang="de-CH" dirty="0"/>
              <a:t> </a:t>
            </a:r>
            <a:r>
              <a:rPr lang="de-CH" dirty="0" err="1"/>
              <a:t>performance</a:t>
            </a:r>
            <a:r>
              <a:rPr lang="de-CH" dirty="0"/>
              <a:t> </a:t>
            </a:r>
            <a:r>
              <a:rPr lang="de-CH" dirty="0" err="1"/>
              <a:t>compared</a:t>
            </a:r>
            <a:r>
              <a:rPr lang="de-CH" dirty="0"/>
              <a:t> </a:t>
            </a:r>
            <a:r>
              <a:rPr lang="de-CH" dirty="0" err="1"/>
              <a:t>to</a:t>
            </a:r>
            <a:r>
              <a:rPr lang="de-CH" dirty="0"/>
              <a:t> an </a:t>
            </a:r>
            <a:r>
              <a:rPr lang="de-CH" dirty="0" err="1"/>
              <a:t>upper</a:t>
            </a:r>
            <a:r>
              <a:rPr lang="de-CH" dirty="0"/>
              <a:t> and a </a:t>
            </a:r>
            <a:r>
              <a:rPr lang="de-CH" dirty="0" err="1"/>
              <a:t>lower</a:t>
            </a:r>
            <a:r>
              <a:rPr lang="de-CH" dirty="0"/>
              <a:t> benchmark</a:t>
            </a:r>
          </a:p>
          <a:p>
            <a:pPr marL="742950" lvl="1" indent="-285750">
              <a:buFont typeface="Wingdings" panose="05000000000000000000" pitchFamily="2" charset="2"/>
              <a:buChar char="Ø"/>
            </a:pPr>
            <a:r>
              <a:rPr lang="de-CH" dirty="0">
                <a:solidFill>
                  <a:schemeClr val="bg1">
                    <a:lumMod val="65000"/>
                  </a:schemeClr>
                </a:solidFill>
              </a:rPr>
              <a:t>Seibert et al. (2018)</a:t>
            </a:r>
          </a:p>
          <a:p>
            <a:pPr marL="285750" indent="-285750">
              <a:buFont typeface="Wingdings" panose="05000000000000000000" pitchFamily="2" charset="2"/>
              <a:buChar char="Ø"/>
            </a:pPr>
            <a:endParaRPr lang="de-CH" dirty="0"/>
          </a:p>
          <a:p>
            <a:pPr marL="285750" indent="-285750">
              <a:buFont typeface="Wingdings" panose="05000000000000000000" pitchFamily="2" charset="2"/>
              <a:buChar char="Ø"/>
            </a:pPr>
            <a:r>
              <a:rPr lang="de-CH" dirty="0" err="1"/>
              <a:t>Calibration</a:t>
            </a:r>
            <a:r>
              <a:rPr lang="de-CH" dirty="0"/>
              <a:t> </a:t>
            </a:r>
            <a:r>
              <a:rPr lang="de-CH" dirty="0" err="1"/>
              <a:t>data</a:t>
            </a:r>
            <a:r>
              <a:rPr lang="de-CH" dirty="0"/>
              <a:t> </a:t>
            </a:r>
            <a:r>
              <a:rPr lang="de-CH" dirty="0" err="1"/>
              <a:t>are</a:t>
            </a:r>
            <a:r>
              <a:rPr lang="de-CH" dirty="0"/>
              <a:t> informative </a:t>
            </a:r>
            <a:r>
              <a:rPr lang="de-CH" dirty="0" err="1"/>
              <a:t>if</a:t>
            </a:r>
            <a:r>
              <a:rPr lang="de-CH" dirty="0"/>
              <a:t> </a:t>
            </a:r>
            <a:r>
              <a:rPr lang="de-CH" dirty="0" err="1"/>
              <a:t>resulting</a:t>
            </a:r>
            <a:r>
              <a:rPr lang="de-CH" dirty="0"/>
              <a:t> </a:t>
            </a:r>
            <a:r>
              <a:rPr lang="de-CH" dirty="0" err="1"/>
              <a:t>model</a:t>
            </a:r>
            <a:r>
              <a:rPr lang="de-CH" dirty="0"/>
              <a:t> </a:t>
            </a:r>
            <a:r>
              <a:rPr lang="de-CH" dirty="0" err="1"/>
              <a:t>performance</a:t>
            </a:r>
            <a:r>
              <a:rPr lang="de-CH" dirty="0"/>
              <a:t> </a:t>
            </a:r>
            <a:r>
              <a:rPr lang="de-CH" dirty="0" err="1"/>
              <a:t>is</a:t>
            </a:r>
            <a:r>
              <a:rPr lang="de-CH" dirty="0"/>
              <a:t> </a:t>
            </a:r>
            <a:r>
              <a:rPr lang="de-CH" dirty="0" err="1"/>
              <a:t>better</a:t>
            </a:r>
            <a:r>
              <a:rPr lang="de-CH" dirty="0"/>
              <a:t> </a:t>
            </a:r>
            <a:r>
              <a:rPr lang="de-CH" dirty="0" err="1"/>
              <a:t>than</a:t>
            </a:r>
            <a:r>
              <a:rPr lang="de-CH" dirty="0"/>
              <a:t> </a:t>
            </a:r>
            <a:r>
              <a:rPr lang="de-CH" dirty="0" err="1"/>
              <a:t>the</a:t>
            </a:r>
            <a:r>
              <a:rPr lang="de-CH" dirty="0"/>
              <a:t> </a:t>
            </a:r>
            <a:r>
              <a:rPr lang="de-CH" dirty="0" err="1"/>
              <a:t>use</a:t>
            </a:r>
            <a:r>
              <a:rPr lang="de-CH" dirty="0"/>
              <a:t> </a:t>
            </a:r>
            <a:r>
              <a:rPr lang="de-CH" dirty="0" err="1"/>
              <a:t>of</a:t>
            </a:r>
            <a:r>
              <a:rPr lang="de-CH" dirty="0"/>
              <a:t> </a:t>
            </a:r>
            <a:r>
              <a:rPr lang="de-CH" dirty="0" err="1"/>
              <a:t>random</a:t>
            </a:r>
            <a:r>
              <a:rPr lang="de-CH" dirty="0"/>
              <a:t> </a:t>
            </a:r>
            <a:r>
              <a:rPr lang="de-CH" dirty="0" err="1"/>
              <a:t>parameter</a:t>
            </a:r>
            <a:r>
              <a:rPr lang="de-CH" dirty="0"/>
              <a:t> </a:t>
            </a:r>
            <a:r>
              <a:rPr lang="de-CH" dirty="0" err="1"/>
              <a:t>sets</a:t>
            </a:r>
            <a:r>
              <a:rPr lang="de-CH" dirty="0"/>
              <a:t> (</a:t>
            </a:r>
            <a:r>
              <a:rPr lang="de-CH" dirty="0" err="1"/>
              <a:t>lower</a:t>
            </a:r>
            <a:r>
              <a:rPr lang="de-CH" dirty="0"/>
              <a:t> benchmark)</a:t>
            </a:r>
          </a:p>
        </p:txBody>
      </p:sp>
      <p:sp>
        <p:nvSpPr>
          <p:cNvPr id="10" name="TextBox 9">
            <a:extLst>
              <a:ext uri="{FF2B5EF4-FFF2-40B4-BE49-F238E27FC236}">
                <a16:creationId xmlns:a16="http://schemas.microsoft.com/office/drawing/2014/main" id="{AAEADFA9-DD9D-480A-92CC-D1ED071FB91E}"/>
              </a:ext>
            </a:extLst>
          </p:cNvPr>
          <p:cNvSpPr txBox="1"/>
          <p:nvPr/>
        </p:nvSpPr>
        <p:spPr>
          <a:xfrm>
            <a:off x="5528344" y="6211669"/>
            <a:ext cx="6483905" cy="646331"/>
          </a:xfrm>
          <a:prstGeom prst="rect">
            <a:avLst/>
          </a:prstGeom>
          <a:noFill/>
        </p:spPr>
        <p:txBody>
          <a:bodyPr wrap="square" rtlCol="0">
            <a:spAutoFit/>
          </a:bodyPr>
          <a:lstStyle/>
          <a:p>
            <a:pPr algn="r"/>
            <a:r>
              <a:rPr lang="de-CH" i="1" dirty="0"/>
              <a:t>Seibert et al. (2024): </a:t>
            </a:r>
            <a:r>
              <a:rPr lang="de-CH" i="1" dirty="0" err="1"/>
              <a:t>Getting</a:t>
            </a:r>
            <a:r>
              <a:rPr lang="de-CH" i="1" dirty="0"/>
              <a:t> </a:t>
            </a:r>
            <a:r>
              <a:rPr lang="de-CH" i="1" dirty="0" err="1"/>
              <a:t>your</a:t>
            </a:r>
            <a:r>
              <a:rPr lang="de-CH" i="1" dirty="0"/>
              <a:t> </a:t>
            </a:r>
            <a:r>
              <a:rPr lang="de-CH" i="1" dirty="0" err="1"/>
              <a:t>money’s</a:t>
            </a:r>
            <a:r>
              <a:rPr lang="de-CH" i="1" dirty="0"/>
              <a:t> </a:t>
            </a:r>
            <a:r>
              <a:rPr lang="de-CH" i="1" dirty="0" err="1"/>
              <a:t>worth</a:t>
            </a:r>
            <a:r>
              <a:rPr lang="de-CH" i="1" dirty="0"/>
              <a:t>: </a:t>
            </a:r>
            <a:r>
              <a:rPr lang="de-CH" i="1" dirty="0" err="1"/>
              <a:t>Testing</a:t>
            </a:r>
            <a:r>
              <a:rPr lang="de-CH" i="1" dirty="0"/>
              <a:t> </a:t>
            </a:r>
            <a:r>
              <a:rPr lang="de-CH" i="1" dirty="0" err="1"/>
              <a:t>the</a:t>
            </a:r>
            <a:r>
              <a:rPr lang="de-CH" i="1" dirty="0"/>
              <a:t> </a:t>
            </a:r>
            <a:r>
              <a:rPr lang="de-CH" i="1" dirty="0" err="1"/>
              <a:t>value</a:t>
            </a:r>
            <a:r>
              <a:rPr lang="de-CH" i="1" dirty="0"/>
              <a:t> </a:t>
            </a:r>
            <a:r>
              <a:rPr lang="de-CH" i="1" dirty="0" err="1"/>
              <a:t>of</a:t>
            </a:r>
            <a:r>
              <a:rPr lang="de-CH" i="1" dirty="0"/>
              <a:t> </a:t>
            </a:r>
            <a:r>
              <a:rPr lang="de-CH" i="1" dirty="0" err="1"/>
              <a:t>data</a:t>
            </a:r>
            <a:r>
              <a:rPr lang="de-CH" i="1" dirty="0"/>
              <a:t> </a:t>
            </a:r>
            <a:r>
              <a:rPr lang="de-CH" i="1" dirty="0" err="1"/>
              <a:t>for</a:t>
            </a:r>
            <a:r>
              <a:rPr lang="de-CH" i="1" dirty="0"/>
              <a:t> </a:t>
            </a:r>
            <a:r>
              <a:rPr lang="de-CH" i="1" dirty="0" err="1"/>
              <a:t>hydrological</a:t>
            </a:r>
            <a:r>
              <a:rPr lang="de-CH" i="1" dirty="0"/>
              <a:t> </a:t>
            </a:r>
            <a:r>
              <a:rPr lang="de-CH" i="1" dirty="0" err="1"/>
              <a:t>model</a:t>
            </a:r>
            <a:r>
              <a:rPr lang="de-CH" i="1" dirty="0"/>
              <a:t> </a:t>
            </a:r>
            <a:r>
              <a:rPr lang="de-CH" i="1" dirty="0" err="1"/>
              <a:t>calibration</a:t>
            </a:r>
            <a:r>
              <a:rPr lang="de-CH" i="1" dirty="0"/>
              <a:t>. </a:t>
            </a:r>
            <a:r>
              <a:rPr lang="de-CH" i="1" dirty="0" err="1"/>
              <a:t>Hydrol</a:t>
            </a:r>
            <a:r>
              <a:rPr lang="de-CH" i="1" dirty="0"/>
              <a:t>. </a:t>
            </a:r>
            <a:r>
              <a:rPr lang="de-CH" i="1" dirty="0" err="1"/>
              <a:t>Process</a:t>
            </a:r>
            <a:r>
              <a:rPr lang="de-CH" i="1" dirty="0"/>
              <a:t>.</a:t>
            </a:r>
          </a:p>
        </p:txBody>
      </p:sp>
      <p:sp>
        <p:nvSpPr>
          <p:cNvPr id="11" name="Rectangle 10">
            <a:hlinkClick r:id="rId6" action="ppaction://hlinksldjump"/>
            <a:extLst>
              <a:ext uri="{FF2B5EF4-FFF2-40B4-BE49-F238E27FC236}">
                <a16:creationId xmlns:a16="http://schemas.microsoft.com/office/drawing/2014/main" id="{A0B65284-B45B-4E66-9E40-C92E61A9485B}"/>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3117547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a:t>Study </a:t>
            </a:r>
            <a:r>
              <a:rPr lang="de-CH" dirty="0" err="1"/>
              <a:t>catchments</a:t>
            </a:r>
            <a:endParaRPr lang="de-CH" dirty="0"/>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sp>
        <p:nvSpPr>
          <p:cNvPr id="6" name="Rectangle: Rounded Corners 5">
            <a:hlinkClick r:id="rId5" action="ppaction://hlinksldjump"/>
            <a:extLst>
              <a:ext uri="{FF2B5EF4-FFF2-40B4-BE49-F238E27FC236}">
                <a16:creationId xmlns:a16="http://schemas.microsoft.com/office/drawing/2014/main" id="{5A5C6804-13A4-4357-88D2-D290A12A684E}"/>
              </a:ext>
            </a:extLst>
          </p:cNvPr>
          <p:cNvSpPr/>
          <p:nvPr/>
        </p:nvSpPr>
        <p:spPr>
          <a:xfrm>
            <a:off x="118800" y="5954400"/>
            <a:ext cx="1441139" cy="855492"/>
          </a:xfrm>
          <a:prstGeom prst="roundRect">
            <a:avLst/>
          </a:prstGeom>
          <a:solidFill>
            <a:srgbClr val="0072BC"/>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t>Why</a:t>
            </a:r>
            <a:r>
              <a:rPr lang="de-CH" dirty="0"/>
              <a:t> </a:t>
            </a:r>
            <a:r>
              <a:rPr lang="de-CH" dirty="0" err="1"/>
              <a:t>only</a:t>
            </a:r>
            <a:r>
              <a:rPr lang="de-CH" dirty="0"/>
              <a:t> CAMELS?</a:t>
            </a:r>
          </a:p>
        </p:txBody>
      </p:sp>
      <p:sp>
        <p:nvSpPr>
          <p:cNvPr id="8" name="Arrow: Right 7">
            <a:hlinkClick r:id="" action="ppaction://hlinkshowjump?jump=nextslide"/>
            <a:extLst>
              <a:ext uri="{FF2B5EF4-FFF2-40B4-BE49-F238E27FC236}">
                <a16:creationId xmlns:a16="http://schemas.microsoft.com/office/drawing/2014/main" id="{1452F840-2A12-4F9D-AC72-3F4744B8CFC1}"/>
              </a:ext>
            </a:extLst>
          </p:cNvPr>
          <p:cNvSpPr/>
          <p:nvPr/>
        </p:nvSpPr>
        <p:spPr>
          <a:xfrm>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tangle 8">
            <a:hlinkClick r:id="rId6" action="ppaction://hlinksldjump"/>
            <a:extLst>
              <a:ext uri="{FF2B5EF4-FFF2-40B4-BE49-F238E27FC236}">
                <a16:creationId xmlns:a16="http://schemas.microsoft.com/office/drawing/2014/main" id="{41182E6B-07B8-46BD-B493-BBDCCA993702}"/>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grpSp>
        <p:nvGrpSpPr>
          <p:cNvPr id="17" name="Group 16">
            <a:extLst>
              <a:ext uri="{FF2B5EF4-FFF2-40B4-BE49-F238E27FC236}">
                <a16:creationId xmlns:a16="http://schemas.microsoft.com/office/drawing/2014/main" id="{22822E01-D9D0-41AA-AE53-CFF97A80C0D8}"/>
              </a:ext>
            </a:extLst>
          </p:cNvPr>
          <p:cNvGrpSpPr/>
          <p:nvPr/>
        </p:nvGrpSpPr>
        <p:grpSpPr>
          <a:xfrm>
            <a:off x="5084936" y="1902692"/>
            <a:ext cx="6908370" cy="3598172"/>
            <a:chOff x="3573474" y="2015963"/>
            <a:chExt cx="6908370" cy="3598172"/>
          </a:xfrm>
        </p:grpSpPr>
        <p:pic>
          <p:nvPicPr>
            <p:cNvPr id="14" name="Picture 13">
              <a:extLst>
                <a:ext uri="{FF2B5EF4-FFF2-40B4-BE49-F238E27FC236}">
                  <a16:creationId xmlns:a16="http://schemas.microsoft.com/office/drawing/2014/main" id="{1EDC4635-D01D-48D8-82D7-F026719349A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73474" y="2015964"/>
              <a:ext cx="6345949" cy="3598171"/>
            </a:xfrm>
            <a:prstGeom prst="rect">
              <a:avLst/>
            </a:prstGeom>
          </p:spPr>
        </p:pic>
        <p:pic>
          <p:nvPicPr>
            <p:cNvPr id="16" name="Picture 15">
              <a:extLst>
                <a:ext uri="{FF2B5EF4-FFF2-40B4-BE49-F238E27FC236}">
                  <a16:creationId xmlns:a16="http://schemas.microsoft.com/office/drawing/2014/main" id="{204C86CB-BA34-4F1F-A2F5-288244E5556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983495" y="2015963"/>
              <a:ext cx="498349" cy="3598171"/>
            </a:xfrm>
            <a:prstGeom prst="rect">
              <a:avLst/>
            </a:prstGeom>
          </p:spPr>
        </p:pic>
      </p:grpSp>
      <p:sp>
        <p:nvSpPr>
          <p:cNvPr id="18" name="TextBox 17">
            <a:extLst>
              <a:ext uri="{FF2B5EF4-FFF2-40B4-BE49-F238E27FC236}">
                <a16:creationId xmlns:a16="http://schemas.microsoft.com/office/drawing/2014/main" id="{E17FC862-746D-4AFD-9C23-9EE7C5688F0B}"/>
              </a:ext>
            </a:extLst>
          </p:cNvPr>
          <p:cNvSpPr txBox="1"/>
          <p:nvPr/>
        </p:nvSpPr>
        <p:spPr>
          <a:xfrm>
            <a:off x="838201" y="1902692"/>
            <a:ext cx="4182664" cy="2862322"/>
          </a:xfrm>
          <a:prstGeom prst="rect">
            <a:avLst/>
          </a:prstGeom>
          <a:noFill/>
        </p:spPr>
        <p:txBody>
          <a:bodyPr wrap="square" rtlCol="0">
            <a:spAutoFit/>
          </a:bodyPr>
          <a:lstStyle/>
          <a:p>
            <a:pPr marL="285750" indent="-285750">
              <a:buFont typeface="Wingdings" panose="05000000000000000000" pitchFamily="2" charset="2"/>
              <a:buChar char="Ø"/>
            </a:pPr>
            <a:r>
              <a:rPr lang="en-GB" dirty="0"/>
              <a:t>606 catchments from CAMELS</a:t>
            </a:r>
          </a:p>
          <a:p>
            <a:pPr marL="742950" lvl="1" indent="-285750">
              <a:buFont typeface="Wingdings" panose="05000000000000000000" pitchFamily="2" charset="2"/>
              <a:buChar char="Ø"/>
            </a:pPr>
            <a:r>
              <a:rPr lang="en-GB" dirty="0">
                <a:solidFill>
                  <a:schemeClr val="bg1">
                    <a:lumMod val="65000"/>
                  </a:schemeClr>
                </a:solidFill>
              </a:rPr>
              <a:t>Newman et al. (2015)</a:t>
            </a:r>
          </a:p>
          <a:p>
            <a:pPr marL="742950" lvl="1" indent="-285750">
              <a:buFont typeface="Wingdings" panose="05000000000000000000" pitchFamily="2" charset="2"/>
              <a:buChar char="Ø"/>
            </a:pPr>
            <a:r>
              <a:rPr lang="en-GB" dirty="0" err="1">
                <a:solidFill>
                  <a:schemeClr val="bg1">
                    <a:lumMod val="65000"/>
                  </a:schemeClr>
                </a:solidFill>
              </a:rPr>
              <a:t>Addor</a:t>
            </a:r>
            <a:r>
              <a:rPr lang="en-GB" dirty="0">
                <a:solidFill>
                  <a:schemeClr val="bg1">
                    <a:lumMod val="65000"/>
                  </a:schemeClr>
                </a:solidFill>
              </a:rPr>
              <a:t> et al. (2017)</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62 of 671 catchments excluded due to discrepancies in the area</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3 of 671 catchments excluded due to more than 365 missing discharge data points (10/1989-09/2009)</a:t>
            </a:r>
          </a:p>
        </p:txBody>
      </p:sp>
      <p:sp>
        <p:nvSpPr>
          <p:cNvPr id="19" name="TextBox 18">
            <a:extLst>
              <a:ext uri="{FF2B5EF4-FFF2-40B4-BE49-F238E27FC236}">
                <a16:creationId xmlns:a16="http://schemas.microsoft.com/office/drawing/2014/main" id="{48A3DE96-46EB-4FF8-B450-07771EF38E3E}"/>
              </a:ext>
            </a:extLst>
          </p:cNvPr>
          <p:cNvSpPr txBox="1"/>
          <p:nvPr/>
        </p:nvSpPr>
        <p:spPr>
          <a:xfrm rot="16200000">
            <a:off x="4627439" y="4846776"/>
            <a:ext cx="1130438" cy="215444"/>
          </a:xfrm>
          <a:prstGeom prst="rect">
            <a:avLst/>
          </a:prstGeom>
          <a:noFill/>
        </p:spPr>
        <p:txBody>
          <a:bodyPr wrap="none" rtlCol="0">
            <a:spAutoFit/>
          </a:bodyPr>
          <a:lstStyle/>
          <a:p>
            <a:r>
              <a:rPr lang="de-CH" sz="800" dirty="0">
                <a:solidFill>
                  <a:schemeClr val="bg1">
                    <a:lumMod val="65000"/>
                  </a:schemeClr>
                </a:solidFill>
              </a:rPr>
              <a:t>naturalearthdata.com</a:t>
            </a:r>
          </a:p>
        </p:txBody>
      </p:sp>
    </p:spTree>
    <p:extLst>
      <p:ext uri="{BB962C8B-B14F-4D97-AF65-F5344CB8AC3E}">
        <p14:creationId xmlns:p14="http://schemas.microsoft.com/office/powerpoint/2010/main" val="616457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a:xfrm>
            <a:off x="838200" y="378643"/>
            <a:ext cx="10515600" cy="1325563"/>
          </a:xfrm>
        </p:spPr>
        <p:txBody>
          <a:bodyPr/>
          <a:lstStyle/>
          <a:p>
            <a:r>
              <a:rPr lang="en-GB" dirty="0"/>
              <a:t>Test data</a:t>
            </a:r>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A0AF3FBC-78A2-4C5C-99EB-7D91DAB57504}"/>
              </a:ext>
            </a:extLst>
          </p:cNvPr>
          <p:cNvSpPr/>
          <p:nvPr/>
        </p:nvSpPr>
        <p:spPr>
          <a:xfrm rot="10800000">
            <a:off x="11476293" y="1628448"/>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hlinkClick r:id="" action="ppaction://hlinkshowjump?jump=nextslide"/>
            <a:extLst>
              <a:ext uri="{FF2B5EF4-FFF2-40B4-BE49-F238E27FC236}">
                <a16:creationId xmlns:a16="http://schemas.microsoft.com/office/drawing/2014/main" id="{A8AA0E0A-CF1F-4082-9942-4282495A4D50}"/>
              </a:ext>
            </a:extLst>
          </p:cNvPr>
          <p:cNvSpPr/>
          <p:nvPr/>
        </p:nvSpPr>
        <p:spPr>
          <a:xfrm>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hlinkClick r:id="rId6" action="ppaction://hlinksldjump"/>
            <a:extLst>
              <a:ext uri="{FF2B5EF4-FFF2-40B4-BE49-F238E27FC236}">
                <a16:creationId xmlns:a16="http://schemas.microsoft.com/office/drawing/2014/main" id="{613428E8-464C-47B0-A552-042BF3C1A729}"/>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t>
            </a:r>
          </a:p>
        </p:txBody>
      </p:sp>
      <p:sp>
        <p:nvSpPr>
          <p:cNvPr id="3" name="Oval 2">
            <a:extLst>
              <a:ext uri="{FF2B5EF4-FFF2-40B4-BE49-F238E27FC236}">
                <a16:creationId xmlns:a16="http://schemas.microsoft.com/office/drawing/2014/main" id="{8AA61980-0DED-45AA-BB39-246CB5D9D80F}"/>
              </a:ext>
            </a:extLst>
          </p:cNvPr>
          <p:cNvSpPr/>
          <p:nvPr/>
        </p:nvSpPr>
        <p:spPr>
          <a:xfrm>
            <a:off x="838200" y="3517200"/>
            <a:ext cx="1692000" cy="864000"/>
          </a:xfrm>
          <a:prstGeom prst="ellipse">
            <a:avLst/>
          </a:prstGeom>
          <a:solidFill>
            <a:srgbClr val="554C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Discharge dynamics</a:t>
            </a:r>
          </a:p>
        </p:txBody>
      </p:sp>
      <p:sp>
        <p:nvSpPr>
          <p:cNvPr id="14" name="Oval 13">
            <a:extLst>
              <a:ext uri="{FF2B5EF4-FFF2-40B4-BE49-F238E27FC236}">
                <a16:creationId xmlns:a16="http://schemas.microsoft.com/office/drawing/2014/main" id="{F83215A8-1D5C-4EAA-A091-17E9E46E7EF8}"/>
              </a:ext>
            </a:extLst>
          </p:cNvPr>
          <p:cNvSpPr/>
          <p:nvPr/>
        </p:nvSpPr>
        <p:spPr>
          <a:xfrm>
            <a:off x="9661800" y="3517511"/>
            <a:ext cx="1692000" cy="864000"/>
          </a:xfrm>
          <a:prstGeom prst="ellipse">
            <a:avLst/>
          </a:prstGeom>
          <a:solidFill>
            <a:srgbClr val="133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Discharge volume</a:t>
            </a:r>
          </a:p>
        </p:txBody>
      </p:sp>
      <p:sp>
        <p:nvSpPr>
          <p:cNvPr id="8" name="Oval 7">
            <a:extLst>
              <a:ext uri="{FF2B5EF4-FFF2-40B4-BE49-F238E27FC236}">
                <a16:creationId xmlns:a16="http://schemas.microsoft.com/office/drawing/2014/main" id="{C68279A8-0215-4E89-BB09-0B8A3A10FC35}"/>
              </a:ext>
            </a:extLst>
          </p:cNvPr>
          <p:cNvSpPr/>
          <p:nvPr/>
        </p:nvSpPr>
        <p:spPr>
          <a:xfrm>
            <a:off x="2858400" y="2268000"/>
            <a:ext cx="1404000" cy="486000"/>
          </a:xfrm>
          <a:prstGeom prst="ellipse">
            <a:avLst/>
          </a:prstGeom>
          <a:solidFill>
            <a:srgbClr val="BF6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t>daily</a:t>
            </a:r>
            <a:endParaRPr lang="de-CH" dirty="0"/>
          </a:p>
        </p:txBody>
      </p:sp>
      <p:sp>
        <p:nvSpPr>
          <p:cNvPr id="16" name="Oval 15">
            <a:extLst>
              <a:ext uri="{FF2B5EF4-FFF2-40B4-BE49-F238E27FC236}">
                <a16:creationId xmlns:a16="http://schemas.microsoft.com/office/drawing/2014/main" id="{2CC030DE-A213-4BC9-B2E0-7B859F0C5604}"/>
              </a:ext>
            </a:extLst>
          </p:cNvPr>
          <p:cNvSpPr/>
          <p:nvPr/>
        </p:nvSpPr>
        <p:spPr>
          <a:xfrm>
            <a:off x="2858400" y="3709229"/>
            <a:ext cx="1404000" cy="486000"/>
          </a:xfrm>
          <a:prstGeom prst="ellipse">
            <a:avLst/>
          </a:prstGeom>
          <a:solidFill>
            <a:srgbClr val="D58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t>weekly</a:t>
            </a:r>
            <a:endParaRPr lang="de-CH" dirty="0"/>
          </a:p>
        </p:txBody>
      </p:sp>
      <p:sp>
        <p:nvSpPr>
          <p:cNvPr id="17" name="Oval 16">
            <a:extLst>
              <a:ext uri="{FF2B5EF4-FFF2-40B4-BE49-F238E27FC236}">
                <a16:creationId xmlns:a16="http://schemas.microsoft.com/office/drawing/2014/main" id="{64DA1F26-2B60-4D53-A347-886DAE0B32A1}"/>
              </a:ext>
            </a:extLst>
          </p:cNvPr>
          <p:cNvSpPr/>
          <p:nvPr/>
        </p:nvSpPr>
        <p:spPr>
          <a:xfrm>
            <a:off x="2858400" y="5148000"/>
            <a:ext cx="1404000" cy="486000"/>
          </a:xfrm>
          <a:prstGeom prst="ellipse">
            <a:avLst/>
          </a:prstGeom>
          <a:solidFill>
            <a:srgbClr val="E0A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t>monthly</a:t>
            </a:r>
            <a:endParaRPr lang="de-CH" dirty="0"/>
          </a:p>
        </p:txBody>
      </p:sp>
      <p:grpSp>
        <p:nvGrpSpPr>
          <p:cNvPr id="11" name="Group 10">
            <a:extLst>
              <a:ext uri="{FF2B5EF4-FFF2-40B4-BE49-F238E27FC236}">
                <a16:creationId xmlns:a16="http://schemas.microsoft.com/office/drawing/2014/main" id="{5567FF7C-A78D-44B3-8A48-513618B4F4E9}"/>
              </a:ext>
            </a:extLst>
          </p:cNvPr>
          <p:cNvGrpSpPr/>
          <p:nvPr/>
        </p:nvGrpSpPr>
        <p:grpSpPr>
          <a:xfrm>
            <a:off x="7931727" y="1134465"/>
            <a:ext cx="1404000" cy="5616000"/>
            <a:chOff x="6480000" y="612000"/>
            <a:chExt cx="1404000" cy="5616000"/>
          </a:xfrm>
        </p:grpSpPr>
        <p:sp>
          <p:nvSpPr>
            <p:cNvPr id="18" name="Oval 17">
              <a:extLst>
                <a:ext uri="{FF2B5EF4-FFF2-40B4-BE49-F238E27FC236}">
                  <a16:creationId xmlns:a16="http://schemas.microsoft.com/office/drawing/2014/main" id="{A542E583-4C01-46B6-9030-C87C66211A1B}"/>
                </a:ext>
              </a:extLst>
            </p:cNvPr>
            <p:cNvSpPr/>
            <p:nvPr/>
          </p:nvSpPr>
          <p:spPr>
            <a:xfrm>
              <a:off x="6480000" y="5742000"/>
              <a:ext cx="1404000" cy="486000"/>
            </a:xfrm>
            <a:prstGeom prst="ellipse">
              <a:avLst/>
            </a:prstGeom>
            <a:solidFill>
              <a:srgbClr val="99A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±100 %</a:t>
              </a:r>
            </a:p>
          </p:txBody>
        </p:sp>
        <p:sp>
          <p:nvSpPr>
            <p:cNvPr id="19" name="Oval 18">
              <a:extLst>
                <a:ext uri="{FF2B5EF4-FFF2-40B4-BE49-F238E27FC236}">
                  <a16:creationId xmlns:a16="http://schemas.microsoft.com/office/drawing/2014/main" id="{6CC678AE-7158-4434-AF8C-FF8DD5B8EC63}"/>
                </a:ext>
              </a:extLst>
            </p:cNvPr>
            <p:cNvSpPr/>
            <p:nvPr/>
          </p:nvSpPr>
          <p:spPr>
            <a:xfrm>
              <a:off x="6480000" y="5400000"/>
              <a:ext cx="1404000" cy="486000"/>
            </a:xfrm>
            <a:prstGeom prst="ellipse">
              <a:avLst/>
            </a:prstGeom>
            <a:solidFill>
              <a:srgbClr val="93A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±75 %</a:t>
              </a:r>
            </a:p>
          </p:txBody>
        </p:sp>
        <p:sp>
          <p:nvSpPr>
            <p:cNvPr id="20" name="Oval 19">
              <a:extLst>
                <a:ext uri="{FF2B5EF4-FFF2-40B4-BE49-F238E27FC236}">
                  <a16:creationId xmlns:a16="http://schemas.microsoft.com/office/drawing/2014/main" id="{CA99EBAF-EC60-4307-94A4-78E4F0BCA3B7}"/>
                </a:ext>
              </a:extLst>
            </p:cNvPr>
            <p:cNvSpPr/>
            <p:nvPr/>
          </p:nvSpPr>
          <p:spPr>
            <a:xfrm>
              <a:off x="6480000" y="5058000"/>
              <a:ext cx="1404000" cy="486000"/>
            </a:xfrm>
            <a:prstGeom prst="ellipse">
              <a:avLst/>
            </a:prstGeom>
            <a:solidFill>
              <a:srgbClr val="8FA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±50 %</a:t>
              </a:r>
            </a:p>
          </p:txBody>
        </p:sp>
        <p:sp>
          <p:nvSpPr>
            <p:cNvPr id="21" name="Oval 20">
              <a:extLst>
                <a:ext uri="{FF2B5EF4-FFF2-40B4-BE49-F238E27FC236}">
                  <a16:creationId xmlns:a16="http://schemas.microsoft.com/office/drawing/2014/main" id="{907DDCF9-E60F-40B7-8081-0AF211461C95}"/>
                </a:ext>
              </a:extLst>
            </p:cNvPr>
            <p:cNvSpPr/>
            <p:nvPr/>
          </p:nvSpPr>
          <p:spPr>
            <a:xfrm>
              <a:off x="6480000" y="4716000"/>
              <a:ext cx="1404000" cy="486000"/>
            </a:xfrm>
            <a:prstGeom prst="ellipse">
              <a:avLst/>
            </a:prstGeom>
            <a:solidFill>
              <a:srgbClr val="8EA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±45 %</a:t>
              </a:r>
            </a:p>
          </p:txBody>
        </p:sp>
        <p:sp>
          <p:nvSpPr>
            <p:cNvPr id="22" name="Oval 21">
              <a:extLst>
                <a:ext uri="{FF2B5EF4-FFF2-40B4-BE49-F238E27FC236}">
                  <a16:creationId xmlns:a16="http://schemas.microsoft.com/office/drawing/2014/main" id="{C7E02C71-0926-46C3-91BE-094C9358638C}"/>
                </a:ext>
              </a:extLst>
            </p:cNvPr>
            <p:cNvSpPr/>
            <p:nvPr/>
          </p:nvSpPr>
          <p:spPr>
            <a:xfrm>
              <a:off x="6480000" y="4374000"/>
              <a:ext cx="1404000" cy="486000"/>
            </a:xfrm>
            <a:prstGeom prst="ellipse">
              <a:avLst/>
            </a:prstGeom>
            <a:solidFill>
              <a:srgbClr val="879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±40 %</a:t>
              </a:r>
            </a:p>
          </p:txBody>
        </p:sp>
        <p:sp>
          <p:nvSpPr>
            <p:cNvPr id="23" name="Oval 22">
              <a:extLst>
                <a:ext uri="{FF2B5EF4-FFF2-40B4-BE49-F238E27FC236}">
                  <a16:creationId xmlns:a16="http://schemas.microsoft.com/office/drawing/2014/main" id="{D8B23345-17F4-4F43-86BF-F8C70311A105}"/>
                </a:ext>
              </a:extLst>
            </p:cNvPr>
            <p:cNvSpPr/>
            <p:nvPr/>
          </p:nvSpPr>
          <p:spPr>
            <a:xfrm>
              <a:off x="6480000" y="4032000"/>
              <a:ext cx="1404000" cy="486000"/>
            </a:xfrm>
            <a:prstGeom prst="ellipse">
              <a:avLst/>
            </a:prstGeom>
            <a:solidFill>
              <a:srgbClr val="809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±35 %</a:t>
              </a:r>
            </a:p>
          </p:txBody>
        </p:sp>
        <p:sp>
          <p:nvSpPr>
            <p:cNvPr id="24" name="Oval 23">
              <a:extLst>
                <a:ext uri="{FF2B5EF4-FFF2-40B4-BE49-F238E27FC236}">
                  <a16:creationId xmlns:a16="http://schemas.microsoft.com/office/drawing/2014/main" id="{0E60E5B9-06EB-4368-B462-489F7627CDE2}"/>
                </a:ext>
              </a:extLst>
            </p:cNvPr>
            <p:cNvSpPr/>
            <p:nvPr/>
          </p:nvSpPr>
          <p:spPr>
            <a:xfrm>
              <a:off x="6480000" y="3690000"/>
              <a:ext cx="1404000" cy="486000"/>
            </a:xfrm>
            <a:prstGeom prst="ellipse">
              <a:avLst/>
            </a:prstGeom>
            <a:solidFill>
              <a:srgbClr val="7B9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±30 %</a:t>
              </a:r>
            </a:p>
          </p:txBody>
        </p:sp>
        <p:sp>
          <p:nvSpPr>
            <p:cNvPr id="25" name="Oval 24">
              <a:extLst>
                <a:ext uri="{FF2B5EF4-FFF2-40B4-BE49-F238E27FC236}">
                  <a16:creationId xmlns:a16="http://schemas.microsoft.com/office/drawing/2014/main" id="{AF80469A-ABA3-4DB2-85B4-FD888D1807AF}"/>
                </a:ext>
              </a:extLst>
            </p:cNvPr>
            <p:cNvSpPr/>
            <p:nvPr/>
          </p:nvSpPr>
          <p:spPr>
            <a:xfrm>
              <a:off x="6480000" y="3348000"/>
              <a:ext cx="1404000" cy="486000"/>
            </a:xfrm>
            <a:prstGeom prst="ellipse">
              <a:avLst/>
            </a:prstGeom>
            <a:solidFill>
              <a:srgbClr val="7694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±25 %</a:t>
              </a:r>
            </a:p>
          </p:txBody>
        </p:sp>
        <p:sp>
          <p:nvSpPr>
            <p:cNvPr id="26" name="Oval 25">
              <a:extLst>
                <a:ext uri="{FF2B5EF4-FFF2-40B4-BE49-F238E27FC236}">
                  <a16:creationId xmlns:a16="http://schemas.microsoft.com/office/drawing/2014/main" id="{68B6751E-A524-4914-9CC8-235463D010A9}"/>
                </a:ext>
              </a:extLst>
            </p:cNvPr>
            <p:cNvSpPr/>
            <p:nvPr/>
          </p:nvSpPr>
          <p:spPr>
            <a:xfrm>
              <a:off x="6480000" y="3006000"/>
              <a:ext cx="1404000" cy="486000"/>
            </a:xfrm>
            <a:prstGeom prst="ellipse">
              <a:avLst/>
            </a:prstGeom>
            <a:solidFill>
              <a:srgbClr val="6F8E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±20 %</a:t>
              </a:r>
            </a:p>
          </p:txBody>
        </p:sp>
        <p:sp>
          <p:nvSpPr>
            <p:cNvPr id="27" name="Oval 26">
              <a:extLst>
                <a:ext uri="{FF2B5EF4-FFF2-40B4-BE49-F238E27FC236}">
                  <a16:creationId xmlns:a16="http://schemas.microsoft.com/office/drawing/2014/main" id="{87F0F3EB-124E-48F6-AE09-3D1C7B3AC186}"/>
                </a:ext>
              </a:extLst>
            </p:cNvPr>
            <p:cNvSpPr/>
            <p:nvPr/>
          </p:nvSpPr>
          <p:spPr>
            <a:xfrm>
              <a:off x="6480000" y="2664000"/>
              <a:ext cx="1404000" cy="486000"/>
            </a:xfrm>
            <a:prstGeom prst="ellipse">
              <a:avLst/>
            </a:prstGeom>
            <a:solidFill>
              <a:srgbClr val="618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±15 %</a:t>
              </a:r>
            </a:p>
          </p:txBody>
        </p:sp>
        <p:sp>
          <p:nvSpPr>
            <p:cNvPr id="28" name="Oval 27">
              <a:extLst>
                <a:ext uri="{FF2B5EF4-FFF2-40B4-BE49-F238E27FC236}">
                  <a16:creationId xmlns:a16="http://schemas.microsoft.com/office/drawing/2014/main" id="{CD26C46E-4A98-4819-A675-7DA1795EF7D9}"/>
                </a:ext>
              </a:extLst>
            </p:cNvPr>
            <p:cNvSpPr/>
            <p:nvPr/>
          </p:nvSpPr>
          <p:spPr>
            <a:xfrm>
              <a:off x="6480000" y="2322000"/>
              <a:ext cx="1404000" cy="486000"/>
            </a:xfrm>
            <a:prstGeom prst="ellipse">
              <a:avLst/>
            </a:prstGeom>
            <a:solidFill>
              <a:srgbClr val="5D8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±10 %</a:t>
              </a:r>
            </a:p>
          </p:txBody>
        </p:sp>
        <p:sp>
          <p:nvSpPr>
            <p:cNvPr id="29" name="Oval 28">
              <a:extLst>
                <a:ext uri="{FF2B5EF4-FFF2-40B4-BE49-F238E27FC236}">
                  <a16:creationId xmlns:a16="http://schemas.microsoft.com/office/drawing/2014/main" id="{B5811806-6D81-4F49-B508-F67078E99A3A}"/>
                </a:ext>
              </a:extLst>
            </p:cNvPr>
            <p:cNvSpPr/>
            <p:nvPr/>
          </p:nvSpPr>
          <p:spPr>
            <a:xfrm>
              <a:off x="6480000" y="1980000"/>
              <a:ext cx="1404000" cy="486000"/>
            </a:xfrm>
            <a:prstGeom prst="ellipse">
              <a:avLst/>
            </a:prstGeom>
            <a:solidFill>
              <a:srgbClr val="537C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±5 %</a:t>
              </a:r>
            </a:p>
          </p:txBody>
        </p:sp>
        <p:sp>
          <p:nvSpPr>
            <p:cNvPr id="30" name="Oval 29">
              <a:extLst>
                <a:ext uri="{FF2B5EF4-FFF2-40B4-BE49-F238E27FC236}">
                  <a16:creationId xmlns:a16="http://schemas.microsoft.com/office/drawing/2014/main" id="{1BA3468A-7692-416E-AA12-C62BF6D0FFD7}"/>
                </a:ext>
              </a:extLst>
            </p:cNvPr>
            <p:cNvSpPr/>
            <p:nvPr/>
          </p:nvSpPr>
          <p:spPr>
            <a:xfrm>
              <a:off x="6480000" y="1638000"/>
              <a:ext cx="1404000" cy="486000"/>
            </a:xfrm>
            <a:prstGeom prst="ellipse">
              <a:avLst/>
            </a:prstGeom>
            <a:solidFill>
              <a:srgbClr val="457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±4 %</a:t>
              </a:r>
            </a:p>
          </p:txBody>
        </p:sp>
        <p:sp>
          <p:nvSpPr>
            <p:cNvPr id="31" name="Oval 30">
              <a:extLst>
                <a:ext uri="{FF2B5EF4-FFF2-40B4-BE49-F238E27FC236}">
                  <a16:creationId xmlns:a16="http://schemas.microsoft.com/office/drawing/2014/main" id="{903919FA-0385-43E6-98A5-8E5A43E62C15}"/>
                </a:ext>
              </a:extLst>
            </p:cNvPr>
            <p:cNvSpPr/>
            <p:nvPr/>
          </p:nvSpPr>
          <p:spPr>
            <a:xfrm>
              <a:off x="6480000" y="1294292"/>
              <a:ext cx="1404000" cy="486000"/>
            </a:xfrm>
            <a:prstGeom prst="ellipse">
              <a:avLst/>
            </a:prstGeom>
            <a:solidFill>
              <a:srgbClr val="366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±3 %</a:t>
              </a:r>
            </a:p>
          </p:txBody>
        </p:sp>
        <p:sp>
          <p:nvSpPr>
            <p:cNvPr id="32" name="Oval 31">
              <a:extLst>
                <a:ext uri="{FF2B5EF4-FFF2-40B4-BE49-F238E27FC236}">
                  <a16:creationId xmlns:a16="http://schemas.microsoft.com/office/drawing/2014/main" id="{28BF2A65-95EB-4021-9731-1A05A2899ED1}"/>
                </a:ext>
              </a:extLst>
            </p:cNvPr>
            <p:cNvSpPr/>
            <p:nvPr/>
          </p:nvSpPr>
          <p:spPr>
            <a:xfrm>
              <a:off x="6480000" y="953146"/>
              <a:ext cx="1404000" cy="486000"/>
            </a:xfrm>
            <a:prstGeom prst="ellipse">
              <a:avLst/>
            </a:prstGeom>
            <a:solidFill>
              <a:srgbClr val="2A5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±2 %</a:t>
              </a:r>
            </a:p>
          </p:txBody>
        </p:sp>
        <p:sp>
          <p:nvSpPr>
            <p:cNvPr id="33" name="Oval 32">
              <a:extLst>
                <a:ext uri="{FF2B5EF4-FFF2-40B4-BE49-F238E27FC236}">
                  <a16:creationId xmlns:a16="http://schemas.microsoft.com/office/drawing/2014/main" id="{0E6CCA7F-3DE0-4804-A4D7-B8673A0A3E3D}"/>
                </a:ext>
              </a:extLst>
            </p:cNvPr>
            <p:cNvSpPr/>
            <p:nvPr/>
          </p:nvSpPr>
          <p:spPr>
            <a:xfrm>
              <a:off x="6480000" y="612000"/>
              <a:ext cx="1404000" cy="486000"/>
            </a:xfrm>
            <a:prstGeom prst="ellipse">
              <a:avLst/>
            </a:prstGeom>
            <a:solidFill>
              <a:srgbClr val="255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±1 %</a:t>
              </a:r>
            </a:p>
          </p:txBody>
        </p:sp>
      </p:grpSp>
      <p:sp>
        <p:nvSpPr>
          <p:cNvPr id="34" name="TextBox 33">
            <a:extLst>
              <a:ext uri="{FF2B5EF4-FFF2-40B4-BE49-F238E27FC236}">
                <a16:creationId xmlns:a16="http://schemas.microsoft.com/office/drawing/2014/main" id="{82F955A1-2414-43B9-A06E-3C2A235F25CC}"/>
              </a:ext>
            </a:extLst>
          </p:cNvPr>
          <p:cNvSpPr txBox="1"/>
          <p:nvPr/>
        </p:nvSpPr>
        <p:spPr>
          <a:xfrm>
            <a:off x="9661800" y="4429066"/>
            <a:ext cx="1800519" cy="646331"/>
          </a:xfrm>
          <a:prstGeom prst="rect">
            <a:avLst/>
          </a:prstGeom>
          <a:noFill/>
        </p:spPr>
        <p:txBody>
          <a:bodyPr wrap="square" rtlCol="0">
            <a:spAutoFit/>
          </a:bodyPr>
          <a:lstStyle/>
          <a:p>
            <a:pPr algn="ctr"/>
            <a:r>
              <a:rPr lang="de-CH" dirty="0">
                <a:solidFill>
                  <a:srgbClr val="133150"/>
                </a:solidFill>
              </a:rPr>
              <a:t>(</a:t>
            </a:r>
            <a:r>
              <a:rPr lang="de-CH" dirty="0" err="1">
                <a:solidFill>
                  <a:srgbClr val="133150"/>
                </a:solidFill>
              </a:rPr>
              <a:t>range</a:t>
            </a:r>
            <a:r>
              <a:rPr lang="de-CH" dirty="0">
                <a:solidFill>
                  <a:srgbClr val="133150"/>
                </a:solidFill>
              </a:rPr>
              <a:t> </a:t>
            </a:r>
            <a:r>
              <a:rPr lang="de-CH" dirty="0" err="1">
                <a:solidFill>
                  <a:srgbClr val="133150"/>
                </a:solidFill>
              </a:rPr>
              <a:t>around</a:t>
            </a:r>
            <a:r>
              <a:rPr lang="de-CH" dirty="0">
                <a:solidFill>
                  <a:srgbClr val="133150"/>
                </a:solidFill>
              </a:rPr>
              <a:t> </a:t>
            </a:r>
            <a:r>
              <a:rPr lang="de-CH" dirty="0" err="1">
                <a:solidFill>
                  <a:srgbClr val="133150"/>
                </a:solidFill>
              </a:rPr>
              <a:t>mean</a:t>
            </a:r>
            <a:r>
              <a:rPr lang="de-CH" dirty="0">
                <a:solidFill>
                  <a:srgbClr val="133150"/>
                </a:solidFill>
              </a:rPr>
              <a:t> </a:t>
            </a:r>
            <a:r>
              <a:rPr lang="de-CH" dirty="0" err="1">
                <a:solidFill>
                  <a:srgbClr val="133150"/>
                </a:solidFill>
              </a:rPr>
              <a:t>discharge</a:t>
            </a:r>
            <a:r>
              <a:rPr lang="de-CH" dirty="0">
                <a:solidFill>
                  <a:srgbClr val="133150"/>
                </a:solidFill>
              </a:rPr>
              <a:t>)</a:t>
            </a:r>
          </a:p>
        </p:txBody>
      </p:sp>
      <p:sp>
        <p:nvSpPr>
          <p:cNvPr id="35" name="TextBox 34">
            <a:extLst>
              <a:ext uri="{FF2B5EF4-FFF2-40B4-BE49-F238E27FC236}">
                <a16:creationId xmlns:a16="http://schemas.microsoft.com/office/drawing/2014/main" id="{7DC9DA55-6298-4DA9-957D-EF19F6E41AE5}"/>
              </a:ext>
            </a:extLst>
          </p:cNvPr>
          <p:cNvSpPr txBox="1"/>
          <p:nvPr/>
        </p:nvSpPr>
        <p:spPr>
          <a:xfrm>
            <a:off x="838200" y="4420372"/>
            <a:ext cx="1692000" cy="369332"/>
          </a:xfrm>
          <a:prstGeom prst="rect">
            <a:avLst/>
          </a:prstGeom>
          <a:noFill/>
        </p:spPr>
        <p:txBody>
          <a:bodyPr wrap="square" rtlCol="0">
            <a:spAutoFit/>
          </a:bodyPr>
          <a:lstStyle/>
          <a:p>
            <a:pPr algn="ctr"/>
            <a:r>
              <a:rPr lang="de-CH" dirty="0">
                <a:solidFill>
                  <a:srgbClr val="554C7A"/>
                </a:solidFill>
              </a:rPr>
              <a:t>(stream </a:t>
            </a:r>
            <a:r>
              <a:rPr lang="de-CH" dirty="0" err="1">
                <a:solidFill>
                  <a:srgbClr val="554C7A"/>
                </a:solidFill>
              </a:rPr>
              <a:t>levels</a:t>
            </a:r>
            <a:r>
              <a:rPr lang="de-CH" dirty="0">
                <a:solidFill>
                  <a:srgbClr val="554C7A"/>
                </a:solidFill>
              </a:rPr>
              <a:t>)</a:t>
            </a:r>
          </a:p>
        </p:txBody>
      </p:sp>
      <p:cxnSp>
        <p:nvCxnSpPr>
          <p:cNvPr id="61" name="Straight Connector 60">
            <a:extLst>
              <a:ext uri="{FF2B5EF4-FFF2-40B4-BE49-F238E27FC236}">
                <a16:creationId xmlns:a16="http://schemas.microsoft.com/office/drawing/2014/main" id="{B34F8A16-9F9D-4AA0-B0C0-821B64ADD132}"/>
              </a:ext>
            </a:extLst>
          </p:cNvPr>
          <p:cNvCxnSpPr>
            <a:cxnSpLocks/>
            <a:stCxn id="8" idx="6"/>
            <a:endCxn id="33" idx="2"/>
          </p:cNvCxnSpPr>
          <p:nvPr/>
        </p:nvCxnSpPr>
        <p:spPr>
          <a:xfrm flipV="1">
            <a:off x="4262400" y="1377465"/>
            <a:ext cx="3669327" cy="113353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827DB74-07A1-4A90-B884-542A202B4FA4}"/>
              </a:ext>
            </a:extLst>
          </p:cNvPr>
          <p:cNvCxnSpPr>
            <a:cxnSpLocks/>
            <a:stCxn id="8" idx="6"/>
            <a:endCxn id="32" idx="2"/>
          </p:cNvCxnSpPr>
          <p:nvPr/>
        </p:nvCxnSpPr>
        <p:spPr>
          <a:xfrm flipV="1">
            <a:off x="4262400" y="1718611"/>
            <a:ext cx="3669327" cy="792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2FE37FF-20E5-43D9-A7B5-5935D859E77E}"/>
              </a:ext>
            </a:extLst>
          </p:cNvPr>
          <p:cNvCxnSpPr>
            <a:cxnSpLocks/>
            <a:stCxn id="8" idx="6"/>
            <a:endCxn id="31" idx="2"/>
          </p:cNvCxnSpPr>
          <p:nvPr/>
        </p:nvCxnSpPr>
        <p:spPr>
          <a:xfrm flipV="1">
            <a:off x="4262400" y="2059757"/>
            <a:ext cx="3669327" cy="45124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F21F47E-3EE0-433D-B895-3389DF688707}"/>
              </a:ext>
            </a:extLst>
          </p:cNvPr>
          <p:cNvCxnSpPr>
            <a:cxnSpLocks/>
            <a:stCxn id="8" idx="6"/>
            <a:endCxn id="30" idx="2"/>
          </p:cNvCxnSpPr>
          <p:nvPr/>
        </p:nvCxnSpPr>
        <p:spPr>
          <a:xfrm flipV="1">
            <a:off x="4262400" y="2403465"/>
            <a:ext cx="3669327" cy="10753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EC426E1-3466-45B0-92A5-569D54C055A5}"/>
              </a:ext>
            </a:extLst>
          </p:cNvPr>
          <p:cNvCxnSpPr>
            <a:cxnSpLocks/>
            <a:stCxn id="8" idx="6"/>
            <a:endCxn id="29" idx="2"/>
          </p:cNvCxnSpPr>
          <p:nvPr/>
        </p:nvCxnSpPr>
        <p:spPr>
          <a:xfrm>
            <a:off x="4262400" y="2511000"/>
            <a:ext cx="3669327" cy="23446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9E6F6F9-FAC9-4ADD-861A-89E895953678}"/>
              </a:ext>
            </a:extLst>
          </p:cNvPr>
          <p:cNvCxnSpPr>
            <a:cxnSpLocks/>
            <a:stCxn id="8" idx="6"/>
            <a:endCxn id="28" idx="2"/>
          </p:cNvCxnSpPr>
          <p:nvPr/>
        </p:nvCxnSpPr>
        <p:spPr>
          <a:xfrm>
            <a:off x="4262400" y="2511000"/>
            <a:ext cx="3669327" cy="57646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A355308-D04D-478D-B7BA-9EF050D6B523}"/>
              </a:ext>
            </a:extLst>
          </p:cNvPr>
          <p:cNvCxnSpPr>
            <a:cxnSpLocks/>
            <a:stCxn id="27" idx="2"/>
            <a:endCxn id="8" idx="6"/>
          </p:cNvCxnSpPr>
          <p:nvPr/>
        </p:nvCxnSpPr>
        <p:spPr>
          <a:xfrm flipH="1" flipV="1">
            <a:off x="4262400" y="2511000"/>
            <a:ext cx="3669327" cy="91846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7954CF4-0666-419A-A039-AD2CCF3DC20A}"/>
              </a:ext>
            </a:extLst>
          </p:cNvPr>
          <p:cNvCxnSpPr>
            <a:cxnSpLocks/>
            <a:stCxn id="8" idx="6"/>
            <a:endCxn id="26" idx="2"/>
          </p:cNvCxnSpPr>
          <p:nvPr/>
        </p:nvCxnSpPr>
        <p:spPr>
          <a:xfrm>
            <a:off x="4262400" y="2511000"/>
            <a:ext cx="3669327" cy="126046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12B43DE-7403-456A-87D3-856470CEA941}"/>
              </a:ext>
            </a:extLst>
          </p:cNvPr>
          <p:cNvCxnSpPr>
            <a:cxnSpLocks/>
            <a:stCxn id="8" idx="6"/>
            <a:endCxn id="25" idx="2"/>
          </p:cNvCxnSpPr>
          <p:nvPr/>
        </p:nvCxnSpPr>
        <p:spPr>
          <a:xfrm>
            <a:off x="4262400" y="2511000"/>
            <a:ext cx="3669327" cy="160246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098EE9C-B376-42F7-B7A4-ACE0697D3749}"/>
              </a:ext>
            </a:extLst>
          </p:cNvPr>
          <p:cNvCxnSpPr>
            <a:cxnSpLocks/>
            <a:stCxn id="8" idx="6"/>
            <a:endCxn id="24" idx="2"/>
          </p:cNvCxnSpPr>
          <p:nvPr/>
        </p:nvCxnSpPr>
        <p:spPr>
          <a:xfrm>
            <a:off x="4262400" y="2511000"/>
            <a:ext cx="3669327" cy="194446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BD1D505-6E56-42F2-AFF6-FDA5AC57AE80}"/>
              </a:ext>
            </a:extLst>
          </p:cNvPr>
          <p:cNvCxnSpPr>
            <a:cxnSpLocks/>
            <a:stCxn id="8" idx="6"/>
            <a:endCxn id="23" idx="2"/>
          </p:cNvCxnSpPr>
          <p:nvPr/>
        </p:nvCxnSpPr>
        <p:spPr>
          <a:xfrm>
            <a:off x="4262400" y="2511000"/>
            <a:ext cx="3669327" cy="228646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B274EDA-DDD8-4DF6-A3A1-60F247D05994}"/>
              </a:ext>
            </a:extLst>
          </p:cNvPr>
          <p:cNvCxnSpPr>
            <a:cxnSpLocks/>
            <a:stCxn id="8" idx="6"/>
            <a:endCxn id="22" idx="2"/>
          </p:cNvCxnSpPr>
          <p:nvPr/>
        </p:nvCxnSpPr>
        <p:spPr>
          <a:xfrm>
            <a:off x="4262400" y="2511000"/>
            <a:ext cx="3669327" cy="262846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F55ACA7-ACFA-4026-8918-8F711213FD68}"/>
              </a:ext>
            </a:extLst>
          </p:cNvPr>
          <p:cNvCxnSpPr>
            <a:cxnSpLocks/>
            <a:stCxn id="8" idx="6"/>
            <a:endCxn id="21" idx="2"/>
          </p:cNvCxnSpPr>
          <p:nvPr/>
        </p:nvCxnSpPr>
        <p:spPr>
          <a:xfrm>
            <a:off x="4262400" y="2511000"/>
            <a:ext cx="3669327" cy="297046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976C594-8FF7-4DB9-895F-1F872C22C307}"/>
              </a:ext>
            </a:extLst>
          </p:cNvPr>
          <p:cNvCxnSpPr>
            <a:cxnSpLocks/>
            <a:stCxn id="8" idx="6"/>
            <a:endCxn id="20" idx="2"/>
          </p:cNvCxnSpPr>
          <p:nvPr/>
        </p:nvCxnSpPr>
        <p:spPr>
          <a:xfrm>
            <a:off x="4262400" y="2511000"/>
            <a:ext cx="3669327" cy="331246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A1A97C1-905F-4B27-BC9C-609A006B52FD}"/>
              </a:ext>
            </a:extLst>
          </p:cNvPr>
          <p:cNvCxnSpPr>
            <a:cxnSpLocks/>
            <a:stCxn id="8" idx="6"/>
            <a:endCxn id="19" idx="2"/>
          </p:cNvCxnSpPr>
          <p:nvPr/>
        </p:nvCxnSpPr>
        <p:spPr>
          <a:xfrm>
            <a:off x="4262400" y="2511000"/>
            <a:ext cx="3669327" cy="365446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FC15A82-AEA4-4878-8100-182F0DF498C0}"/>
              </a:ext>
            </a:extLst>
          </p:cNvPr>
          <p:cNvCxnSpPr>
            <a:cxnSpLocks/>
            <a:stCxn id="8" idx="6"/>
            <a:endCxn id="18" idx="2"/>
          </p:cNvCxnSpPr>
          <p:nvPr/>
        </p:nvCxnSpPr>
        <p:spPr>
          <a:xfrm>
            <a:off x="4262400" y="2511000"/>
            <a:ext cx="3669327" cy="399646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82D5472-46F1-4A94-BCC7-F8C708B02718}"/>
              </a:ext>
            </a:extLst>
          </p:cNvPr>
          <p:cNvCxnSpPr>
            <a:cxnSpLocks/>
            <a:stCxn id="16" idx="6"/>
            <a:endCxn id="33" idx="2"/>
          </p:cNvCxnSpPr>
          <p:nvPr/>
        </p:nvCxnSpPr>
        <p:spPr>
          <a:xfrm flipV="1">
            <a:off x="4262400" y="1377465"/>
            <a:ext cx="3669327" cy="2574764"/>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3A21BBB-3C9A-4FD2-B180-A3BD9AF885DE}"/>
              </a:ext>
            </a:extLst>
          </p:cNvPr>
          <p:cNvCxnSpPr>
            <a:cxnSpLocks/>
            <a:stCxn id="16" idx="6"/>
            <a:endCxn id="32" idx="2"/>
          </p:cNvCxnSpPr>
          <p:nvPr/>
        </p:nvCxnSpPr>
        <p:spPr>
          <a:xfrm flipV="1">
            <a:off x="4262400" y="1718611"/>
            <a:ext cx="3669327" cy="2233618"/>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43DEE88-B287-446D-8360-F939A645EBFB}"/>
              </a:ext>
            </a:extLst>
          </p:cNvPr>
          <p:cNvCxnSpPr>
            <a:cxnSpLocks/>
            <a:stCxn id="16" idx="6"/>
            <a:endCxn id="31" idx="2"/>
          </p:cNvCxnSpPr>
          <p:nvPr/>
        </p:nvCxnSpPr>
        <p:spPr>
          <a:xfrm flipV="1">
            <a:off x="4262400" y="2059757"/>
            <a:ext cx="3669327" cy="1892472"/>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F362A99-08BB-4442-98A5-5074BE9A1EAB}"/>
              </a:ext>
            </a:extLst>
          </p:cNvPr>
          <p:cNvCxnSpPr>
            <a:cxnSpLocks/>
            <a:stCxn id="16" idx="6"/>
            <a:endCxn id="30" idx="2"/>
          </p:cNvCxnSpPr>
          <p:nvPr/>
        </p:nvCxnSpPr>
        <p:spPr>
          <a:xfrm flipV="1">
            <a:off x="4262400" y="2403465"/>
            <a:ext cx="3669327" cy="1548764"/>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94F205F-B3E5-4D16-9E3E-BE1B52445AA7}"/>
              </a:ext>
            </a:extLst>
          </p:cNvPr>
          <p:cNvCxnSpPr>
            <a:cxnSpLocks/>
            <a:endCxn id="29" idx="2"/>
          </p:cNvCxnSpPr>
          <p:nvPr/>
        </p:nvCxnSpPr>
        <p:spPr>
          <a:xfrm flipV="1">
            <a:off x="4262400" y="2745465"/>
            <a:ext cx="3669327" cy="1204946"/>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788CC6B2-1844-40FA-840F-827A6198EAC2}"/>
              </a:ext>
            </a:extLst>
          </p:cNvPr>
          <p:cNvCxnSpPr>
            <a:cxnSpLocks/>
            <a:stCxn id="16" idx="6"/>
            <a:endCxn id="28" idx="2"/>
          </p:cNvCxnSpPr>
          <p:nvPr/>
        </p:nvCxnSpPr>
        <p:spPr>
          <a:xfrm flipV="1">
            <a:off x="4262400" y="3087465"/>
            <a:ext cx="3669327" cy="864764"/>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E67CE03C-4329-4A6B-A774-662BEE0A0DA3}"/>
              </a:ext>
            </a:extLst>
          </p:cNvPr>
          <p:cNvCxnSpPr>
            <a:cxnSpLocks/>
            <a:stCxn id="27" idx="2"/>
            <a:endCxn id="16" idx="6"/>
          </p:cNvCxnSpPr>
          <p:nvPr/>
        </p:nvCxnSpPr>
        <p:spPr>
          <a:xfrm flipH="1">
            <a:off x="4262400" y="3429465"/>
            <a:ext cx="3669327" cy="522764"/>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A7B0871E-5E72-4C50-8FA0-25C2582EDAE8}"/>
              </a:ext>
            </a:extLst>
          </p:cNvPr>
          <p:cNvCxnSpPr>
            <a:cxnSpLocks/>
            <a:stCxn id="16" idx="6"/>
            <a:endCxn id="26" idx="2"/>
          </p:cNvCxnSpPr>
          <p:nvPr/>
        </p:nvCxnSpPr>
        <p:spPr>
          <a:xfrm flipV="1">
            <a:off x="4262400" y="3771465"/>
            <a:ext cx="3669327" cy="180764"/>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1E4F85E-4100-47BA-9188-BD9EB9305B18}"/>
              </a:ext>
            </a:extLst>
          </p:cNvPr>
          <p:cNvCxnSpPr>
            <a:cxnSpLocks/>
            <a:stCxn id="16" idx="6"/>
            <a:endCxn id="25" idx="2"/>
          </p:cNvCxnSpPr>
          <p:nvPr/>
        </p:nvCxnSpPr>
        <p:spPr>
          <a:xfrm>
            <a:off x="4262400" y="3952229"/>
            <a:ext cx="3669327" cy="161236"/>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8453B813-EFA1-47D5-B4CC-7DE0851B46AE}"/>
              </a:ext>
            </a:extLst>
          </p:cNvPr>
          <p:cNvCxnSpPr>
            <a:cxnSpLocks/>
            <a:stCxn id="16" idx="6"/>
            <a:endCxn id="24" idx="2"/>
          </p:cNvCxnSpPr>
          <p:nvPr/>
        </p:nvCxnSpPr>
        <p:spPr>
          <a:xfrm>
            <a:off x="4262400" y="3952229"/>
            <a:ext cx="3669327" cy="503236"/>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8163B47-467C-43C4-B37E-A234A0445A09}"/>
              </a:ext>
            </a:extLst>
          </p:cNvPr>
          <p:cNvCxnSpPr>
            <a:cxnSpLocks/>
            <a:stCxn id="16" idx="6"/>
            <a:endCxn id="23" idx="2"/>
          </p:cNvCxnSpPr>
          <p:nvPr/>
        </p:nvCxnSpPr>
        <p:spPr>
          <a:xfrm>
            <a:off x="4262400" y="3952229"/>
            <a:ext cx="3669327" cy="845236"/>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6B2C7A7-D7D6-4C09-A8F5-0A0284FD2695}"/>
              </a:ext>
            </a:extLst>
          </p:cNvPr>
          <p:cNvCxnSpPr>
            <a:cxnSpLocks/>
            <a:stCxn id="16" idx="6"/>
            <a:endCxn id="22" idx="2"/>
          </p:cNvCxnSpPr>
          <p:nvPr/>
        </p:nvCxnSpPr>
        <p:spPr>
          <a:xfrm>
            <a:off x="4262400" y="3952229"/>
            <a:ext cx="3669327" cy="1187236"/>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9305BA42-CB9B-454B-93EB-8F6D2AD37B29}"/>
              </a:ext>
            </a:extLst>
          </p:cNvPr>
          <p:cNvCxnSpPr>
            <a:cxnSpLocks/>
            <a:stCxn id="16" idx="6"/>
            <a:endCxn id="21" idx="2"/>
          </p:cNvCxnSpPr>
          <p:nvPr/>
        </p:nvCxnSpPr>
        <p:spPr>
          <a:xfrm>
            <a:off x="4262400" y="3952229"/>
            <a:ext cx="3669327" cy="1529236"/>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B0F136F-CCDF-4C76-AE71-DE8D739425A9}"/>
              </a:ext>
            </a:extLst>
          </p:cNvPr>
          <p:cNvCxnSpPr>
            <a:cxnSpLocks/>
            <a:stCxn id="16" idx="6"/>
            <a:endCxn id="20" idx="2"/>
          </p:cNvCxnSpPr>
          <p:nvPr/>
        </p:nvCxnSpPr>
        <p:spPr>
          <a:xfrm>
            <a:off x="4262400" y="3952229"/>
            <a:ext cx="3669327" cy="1871236"/>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BEFA63B-87CA-47A6-92BF-38D27DE9820C}"/>
              </a:ext>
            </a:extLst>
          </p:cNvPr>
          <p:cNvCxnSpPr>
            <a:cxnSpLocks/>
            <a:stCxn id="16" idx="6"/>
            <a:endCxn id="19" idx="2"/>
          </p:cNvCxnSpPr>
          <p:nvPr/>
        </p:nvCxnSpPr>
        <p:spPr>
          <a:xfrm>
            <a:off x="4262400" y="3952229"/>
            <a:ext cx="3669327" cy="2213236"/>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F90672E-5C7D-43B5-B499-C6044AC6C7F4}"/>
              </a:ext>
            </a:extLst>
          </p:cNvPr>
          <p:cNvCxnSpPr>
            <a:cxnSpLocks/>
            <a:stCxn id="16" idx="6"/>
            <a:endCxn id="18" idx="2"/>
          </p:cNvCxnSpPr>
          <p:nvPr/>
        </p:nvCxnSpPr>
        <p:spPr>
          <a:xfrm>
            <a:off x="4262400" y="3952229"/>
            <a:ext cx="3669327" cy="2555236"/>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9723FFA-999A-4ED9-9E70-ACE5B57FE63E}"/>
              </a:ext>
            </a:extLst>
          </p:cNvPr>
          <p:cNvCxnSpPr>
            <a:cxnSpLocks/>
            <a:stCxn id="17" idx="6"/>
            <a:endCxn id="30" idx="2"/>
          </p:cNvCxnSpPr>
          <p:nvPr/>
        </p:nvCxnSpPr>
        <p:spPr>
          <a:xfrm flipV="1">
            <a:off x="4262400" y="2403465"/>
            <a:ext cx="3669327" cy="298753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A6F35F9D-4A04-46C7-8940-7FC9369A30F5}"/>
              </a:ext>
            </a:extLst>
          </p:cNvPr>
          <p:cNvCxnSpPr>
            <a:cxnSpLocks/>
            <a:stCxn id="17" idx="6"/>
            <a:endCxn id="33" idx="2"/>
          </p:cNvCxnSpPr>
          <p:nvPr/>
        </p:nvCxnSpPr>
        <p:spPr>
          <a:xfrm flipV="1">
            <a:off x="4262400" y="1377465"/>
            <a:ext cx="3669327" cy="401353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BA8131E-E0B8-4600-9775-AB4AD424B42D}"/>
              </a:ext>
            </a:extLst>
          </p:cNvPr>
          <p:cNvCxnSpPr>
            <a:cxnSpLocks/>
            <a:stCxn id="17" idx="6"/>
            <a:endCxn id="32" idx="2"/>
          </p:cNvCxnSpPr>
          <p:nvPr/>
        </p:nvCxnSpPr>
        <p:spPr>
          <a:xfrm flipV="1">
            <a:off x="4262400" y="1718611"/>
            <a:ext cx="3669327" cy="3672389"/>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A74EE75-7586-4A21-A62F-8519C5220AB1}"/>
              </a:ext>
            </a:extLst>
          </p:cNvPr>
          <p:cNvCxnSpPr>
            <a:cxnSpLocks/>
            <a:stCxn id="17" idx="6"/>
            <a:endCxn id="31" idx="2"/>
          </p:cNvCxnSpPr>
          <p:nvPr/>
        </p:nvCxnSpPr>
        <p:spPr>
          <a:xfrm flipV="1">
            <a:off x="4262400" y="2059757"/>
            <a:ext cx="3669327" cy="3331243"/>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E9EDDA1-6529-403C-8837-AB162284CFCC}"/>
              </a:ext>
            </a:extLst>
          </p:cNvPr>
          <p:cNvCxnSpPr>
            <a:cxnSpLocks/>
            <a:stCxn id="17" idx="6"/>
            <a:endCxn id="29" idx="2"/>
          </p:cNvCxnSpPr>
          <p:nvPr/>
        </p:nvCxnSpPr>
        <p:spPr>
          <a:xfrm flipV="1">
            <a:off x="4262400" y="2745465"/>
            <a:ext cx="3669327" cy="264553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5CA1BD33-A528-4A51-A54B-3FD8BB0B3ACA}"/>
              </a:ext>
            </a:extLst>
          </p:cNvPr>
          <p:cNvCxnSpPr>
            <a:cxnSpLocks/>
            <a:stCxn id="17" idx="6"/>
            <a:endCxn id="28" idx="2"/>
          </p:cNvCxnSpPr>
          <p:nvPr/>
        </p:nvCxnSpPr>
        <p:spPr>
          <a:xfrm flipV="1">
            <a:off x="4262400" y="3087465"/>
            <a:ext cx="3669327" cy="230353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C110FD10-CC86-4230-A4EF-6CBC0EF76EF1}"/>
              </a:ext>
            </a:extLst>
          </p:cNvPr>
          <p:cNvCxnSpPr>
            <a:cxnSpLocks/>
            <a:stCxn id="27" idx="2"/>
            <a:endCxn id="17" idx="6"/>
          </p:cNvCxnSpPr>
          <p:nvPr/>
        </p:nvCxnSpPr>
        <p:spPr>
          <a:xfrm flipH="1">
            <a:off x="4262400" y="3429465"/>
            <a:ext cx="3669327" cy="196153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BC30C9D2-2D13-43A7-BE5C-34F47ACC9600}"/>
              </a:ext>
            </a:extLst>
          </p:cNvPr>
          <p:cNvCxnSpPr>
            <a:cxnSpLocks/>
            <a:stCxn id="17" idx="6"/>
            <a:endCxn id="26" idx="2"/>
          </p:cNvCxnSpPr>
          <p:nvPr/>
        </p:nvCxnSpPr>
        <p:spPr>
          <a:xfrm flipV="1">
            <a:off x="4262400" y="3771465"/>
            <a:ext cx="3669327" cy="161953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C107F9E-6CA2-489C-9CA9-254C881B036A}"/>
              </a:ext>
            </a:extLst>
          </p:cNvPr>
          <p:cNvCxnSpPr>
            <a:cxnSpLocks/>
            <a:stCxn id="17" idx="6"/>
            <a:endCxn id="25" idx="2"/>
          </p:cNvCxnSpPr>
          <p:nvPr/>
        </p:nvCxnSpPr>
        <p:spPr>
          <a:xfrm flipV="1">
            <a:off x="4262400" y="4113465"/>
            <a:ext cx="3669327" cy="127753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5C669A7D-35E3-4D65-8206-F1EC4A202736}"/>
              </a:ext>
            </a:extLst>
          </p:cNvPr>
          <p:cNvCxnSpPr>
            <a:cxnSpLocks/>
            <a:stCxn id="17" idx="6"/>
            <a:endCxn id="24" idx="2"/>
          </p:cNvCxnSpPr>
          <p:nvPr/>
        </p:nvCxnSpPr>
        <p:spPr>
          <a:xfrm flipV="1">
            <a:off x="4262400" y="4455465"/>
            <a:ext cx="3669327" cy="93553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5BF7A7D-73CC-462A-8740-F59F1055D1E9}"/>
              </a:ext>
            </a:extLst>
          </p:cNvPr>
          <p:cNvCxnSpPr>
            <a:cxnSpLocks/>
            <a:stCxn id="17" idx="6"/>
            <a:endCxn id="23" idx="2"/>
          </p:cNvCxnSpPr>
          <p:nvPr/>
        </p:nvCxnSpPr>
        <p:spPr>
          <a:xfrm flipV="1">
            <a:off x="4262400" y="4797465"/>
            <a:ext cx="3669327" cy="59353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F6194EAC-DA16-40D4-8C1E-4A5CCE1D028E}"/>
              </a:ext>
            </a:extLst>
          </p:cNvPr>
          <p:cNvCxnSpPr>
            <a:cxnSpLocks/>
            <a:stCxn id="17" idx="6"/>
            <a:endCxn id="22" idx="2"/>
          </p:cNvCxnSpPr>
          <p:nvPr/>
        </p:nvCxnSpPr>
        <p:spPr>
          <a:xfrm flipV="1">
            <a:off x="4262400" y="5139465"/>
            <a:ext cx="3669327" cy="25153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6061A700-8C83-4D39-8EBA-D53DF40E7103}"/>
              </a:ext>
            </a:extLst>
          </p:cNvPr>
          <p:cNvCxnSpPr>
            <a:cxnSpLocks/>
            <a:stCxn id="17" idx="6"/>
            <a:endCxn id="21" idx="2"/>
          </p:cNvCxnSpPr>
          <p:nvPr/>
        </p:nvCxnSpPr>
        <p:spPr>
          <a:xfrm>
            <a:off x="4262400" y="5391000"/>
            <a:ext cx="3669327" cy="9046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72AD45C-DA2F-4E77-A492-EC8C78CFE077}"/>
              </a:ext>
            </a:extLst>
          </p:cNvPr>
          <p:cNvCxnSpPr>
            <a:cxnSpLocks/>
            <a:stCxn id="17" idx="6"/>
            <a:endCxn id="20" idx="2"/>
          </p:cNvCxnSpPr>
          <p:nvPr/>
        </p:nvCxnSpPr>
        <p:spPr>
          <a:xfrm>
            <a:off x="4262400" y="5391000"/>
            <a:ext cx="3669327" cy="43246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AE956356-00BF-40B0-BEFA-1FB06928DEFE}"/>
              </a:ext>
            </a:extLst>
          </p:cNvPr>
          <p:cNvCxnSpPr>
            <a:cxnSpLocks/>
            <a:stCxn id="17" idx="6"/>
            <a:endCxn id="19" idx="2"/>
          </p:cNvCxnSpPr>
          <p:nvPr/>
        </p:nvCxnSpPr>
        <p:spPr>
          <a:xfrm>
            <a:off x="4262400" y="5391000"/>
            <a:ext cx="3669327" cy="77446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97D9030F-D769-4C41-87A2-541F00A8452E}"/>
              </a:ext>
            </a:extLst>
          </p:cNvPr>
          <p:cNvCxnSpPr>
            <a:cxnSpLocks/>
            <a:stCxn id="17" idx="6"/>
            <a:endCxn id="18" idx="2"/>
          </p:cNvCxnSpPr>
          <p:nvPr/>
        </p:nvCxnSpPr>
        <p:spPr>
          <a:xfrm>
            <a:off x="4262400" y="5391000"/>
            <a:ext cx="3669327" cy="111646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56" name="Oval 255">
            <a:extLst>
              <a:ext uri="{FF2B5EF4-FFF2-40B4-BE49-F238E27FC236}">
                <a16:creationId xmlns:a16="http://schemas.microsoft.com/office/drawing/2014/main" id="{DF3CF3A7-982C-4439-8FE1-68D45230FBEC}"/>
              </a:ext>
            </a:extLst>
          </p:cNvPr>
          <p:cNvSpPr/>
          <p:nvPr/>
        </p:nvSpPr>
        <p:spPr>
          <a:xfrm>
            <a:off x="5022881" y="884571"/>
            <a:ext cx="2148366" cy="864000"/>
          </a:xfrm>
          <a:prstGeom prst="ellipse">
            <a:avLst/>
          </a:prstGeom>
          <a:solidFill>
            <a:srgbClr val="9A9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t>Combinations</a:t>
            </a:r>
            <a:endParaRPr lang="de-CH" dirty="0"/>
          </a:p>
        </p:txBody>
      </p:sp>
    </p:spTree>
    <p:extLst>
      <p:ext uri="{BB962C8B-B14F-4D97-AF65-F5344CB8AC3E}">
        <p14:creationId xmlns:p14="http://schemas.microsoft.com/office/powerpoint/2010/main" val="1138204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en-GB"/>
              <a:t>Model calibration</a:t>
            </a:r>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A0AF3FBC-78A2-4C5C-99EB-7D91DAB57504}"/>
              </a:ext>
            </a:extLst>
          </p:cNvPr>
          <p:cNvSpPr/>
          <p:nvPr/>
        </p:nvSpPr>
        <p:spPr>
          <a:xfrm rot="10800000">
            <a:off x="11476293" y="1628448"/>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Arrow: Right 12">
            <a:hlinkClick r:id="" action="ppaction://hlinkshowjump?jump=nextslide"/>
            <a:extLst>
              <a:ext uri="{FF2B5EF4-FFF2-40B4-BE49-F238E27FC236}">
                <a16:creationId xmlns:a16="http://schemas.microsoft.com/office/drawing/2014/main" id="{A8AA0E0A-CF1F-4082-9942-4282495A4D50}"/>
              </a:ext>
            </a:extLst>
          </p:cNvPr>
          <p:cNvSpPr/>
          <p:nvPr/>
        </p:nvSpPr>
        <p:spPr>
          <a:xfrm>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tangle 6">
            <a:hlinkClick r:id="rId6" action="ppaction://hlinksldjump"/>
            <a:extLst>
              <a:ext uri="{FF2B5EF4-FFF2-40B4-BE49-F238E27FC236}">
                <a16:creationId xmlns:a16="http://schemas.microsoft.com/office/drawing/2014/main" id="{3FCBE1F6-CA97-4E79-8D28-9951C4DDC5F5}"/>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
        <p:nvSpPr>
          <p:cNvPr id="8" name="TextBox 7">
            <a:extLst>
              <a:ext uri="{FF2B5EF4-FFF2-40B4-BE49-F238E27FC236}">
                <a16:creationId xmlns:a16="http://schemas.microsoft.com/office/drawing/2014/main" id="{B06499F7-069A-4CD5-8A8B-B919B80A3A8E}"/>
              </a:ext>
            </a:extLst>
          </p:cNvPr>
          <p:cNvSpPr txBox="1"/>
          <p:nvPr/>
        </p:nvSpPr>
        <p:spPr>
          <a:xfrm>
            <a:off x="838201" y="1902692"/>
            <a:ext cx="5656868" cy="3693319"/>
          </a:xfrm>
          <a:prstGeom prst="rect">
            <a:avLst/>
          </a:prstGeom>
          <a:noFill/>
        </p:spPr>
        <p:txBody>
          <a:bodyPr wrap="square" rtlCol="0">
            <a:spAutoFit/>
          </a:bodyPr>
          <a:lstStyle/>
          <a:p>
            <a:pPr marL="285750" indent="-285750">
              <a:buFont typeface="Wingdings" panose="05000000000000000000" pitchFamily="2" charset="2"/>
              <a:buChar char="Ø"/>
            </a:pPr>
            <a:r>
              <a:rPr lang="en-GB" dirty="0"/>
              <a:t>HBV model; calibration period: 10/1989-09/2009, also used for evaluation</a:t>
            </a:r>
          </a:p>
          <a:p>
            <a:endParaRPr lang="en-GB" dirty="0"/>
          </a:p>
          <a:p>
            <a:pPr marL="285750" indent="-285750">
              <a:buFont typeface="Wingdings" panose="05000000000000000000" pitchFamily="2" charset="2"/>
              <a:buChar char="Ø"/>
            </a:pPr>
            <a:r>
              <a:rPr lang="en-GB" dirty="0"/>
              <a:t>Calibration based on discharge dynamics: Spearman rank correlation as objective function</a:t>
            </a:r>
          </a:p>
          <a:p>
            <a:pPr marL="742950" lvl="1" indent="-285750">
              <a:buFont typeface="Wingdings" panose="05000000000000000000" pitchFamily="2" charset="2"/>
              <a:buChar char="Ø"/>
            </a:pPr>
            <a:r>
              <a:rPr lang="en-GB" dirty="0">
                <a:solidFill>
                  <a:schemeClr val="bg1">
                    <a:lumMod val="65000"/>
                  </a:schemeClr>
                </a:solidFill>
              </a:rPr>
              <a:t>Seibert &amp; Vis (2016); van </a:t>
            </a:r>
            <a:r>
              <a:rPr lang="en-GB" dirty="0" err="1">
                <a:solidFill>
                  <a:schemeClr val="bg1">
                    <a:lumMod val="65000"/>
                  </a:schemeClr>
                </a:solidFill>
              </a:rPr>
              <a:t>Meerveld</a:t>
            </a:r>
            <a:r>
              <a:rPr lang="en-GB" dirty="0">
                <a:solidFill>
                  <a:schemeClr val="bg1">
                    <a:lumMod val="65000"/>
                  </a:schemeClr>
                </a:solidFill>
              </a:rPr>
              <a:t> et al. (2017)</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Calibration based on discharge volume: objective function taking only mean discharge into account</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Calibration based on both data types: equal weights</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Equifinality: 100 calibrations with a genetic algorithm</a:t>
            </a:r>
          </a:p>
        </p:txBody>
      </p:sp>
      <p:pic>
        <p:nvPicPr>
          <p:cNvPr id="12" name="Picture 11">
            <a:extLst>
              <a:ext uri="{FF2B5EF4-FFF2-40B4-BE49-F238E27FC236}">
                <a16:creationId xmlns:a16="http://schemas.microsoft.com/office/drawing/2014/main" id="{24D4AD0D-3965-468F-B249-029D05B545F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59337" y="1902692"/>
            <a:ext cx="4318263" cy="3598171"/>
          </a:xfrm>
          <a:prstGeom prst="rect">
            <a:avLst/>
          </a:prstGeom>
        </p:spPr>
      </p:pic>
    </p:spTree>
    <p:extLst>
      <p:ext uri="{BB962C8B-B14F-4D97-AF65-F5344CB8AC3E}">
        <p14:creationId xmlns:p14="http://schemas.microsoft.com/office/powerpoint/2010/main" val="987363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en-GB" dirty="0"/>
              <a:t>Model evaluation</a:t>
            </a:r>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AD7462E2-03B4-4BA7-9E99-AF5B940C40CF}"/>
              </a:ext>
            </a:extLst>
          </p:cNvPr>
          <p:cNvSpPr/>
          <p:nvPr/>
        </p:nvSpPr>
        <p:spPr>
          <a:xfrm rot="10800000">
            <a:off x="11476293" y="1106367"/>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tangle 6">
            <a:hlinkClick r:id="rId5" action="ppaction://hlinksldjump"/>
            <a:extLst>
              <a:ext uri="{FF2B5EF4-FFF2-40B4-BE49-F238E27FC236}">
                <a16:creationId xmlns:a16="http://schemas.microsoft.com/office/drawing/2014/main" id="{0BAF3CAA-50B5-4020-9DDD-FB0709E05219}"/>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
        <p:nvSpPr>
          <p:cNvPr id="8" name="TextBox 7">
            <a:extLst>
              <a:ext uri="{FF2B5EF4-FFF2-40B4-BE49-F238E27FC236}">
                <a16:creationId xmlns:a16="http://schemas.microsoft.com/office/drawing/2014/main" id="{5AC7F704-FC3A-4821-99DB-10709AF45B15}"/>
              </a:ext>
            </a:extLst>
          </p:cNvPr>
          <p:cNvSpPr txBox="1"/>
          <p:nvPr/>
        </p:nvSpPr>
        <p:spPr>
          <a:xfrm>
            <a:off x="838201" y="1902692"/>
            <a:ext cx="5656868" cy="3139321"/>
          </a:xfrm>
          <a:prstGeom prst="rect">
            <a:avLst/>
          </a:prstGeom>
          <a:noFill/>
        </p:spPr>
        <p:txBody>
          <a:bodyPr wrap="square" rtlCol="0">
            <a:spAutoFit/>
          </a:bodyPr>
          <a:lstStyle/>
          <a:p>
            <a:pPr marL="285750" indent="-285750">
              <a:buFont typeface="Wingdings" panose="05000000000000000000" pitchFamily="2" charset="2"/>
              <a:buChar char="Ø"/>
            </a:pPr>
            <a:r>
              <a:rPr lang="en-GB" dirty="0"/>
              <a:t>Evaluation of the ensemble mean discharge of 100 calibrated parameter sets</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Non-parametric efficiency (NPE) as performance measure</a:t>
            </a:r>
          </a:p>
          <a:p>
            <a:pPr marL="742950" lvl="1" indent="-285750">
              <a:buFont typeface="Wingdings" panose="05000000000000000000" pitchFamily="2" charset="2"/>
              <a:buChar char="Ø"/>
            </a:pPr>
            <a:r>
              <a:rPr lang="en-GB" dirty="0">
                <a:solidFill>
                  <a:schemeClr val="bg1">
                    <a:lumMod val="65000"/>
                  </a:schemeClr>
                </a:solidFill>
              </a:rPr>
              <a:t>Pool et al. (2018)</a:t>
            </a:r>
            <a:endParaRPr lang="en-GB" dirty="0"/>
          </a:p>
          <a:p>
            <a:endParaRPr lang="en-GB" dirty="0"/>
          </a:p>
          <a:p>
            <a:pPr marL="285750" indent="-285750">
              <a:buFont typeface="Wingdings" panose="05000000000000000000" pitchFamily="2" charset="2"/>
              <a:buChar char="Ø"/>
            </a:pPr>
            <a:r>
              <a:rPr lang="de-CH" dirty="0"/>
              <a:t>Evaluation </a:t>
            </a:r>
            <a:r>
              <a:rPr lang="de-CH" dirty="0" err="1"/>
              <a:t>of</a:t>
            </a:r>
            <a:r>
              <a:rPr lang="de-CH" dirty="0"/>
              <a:t> </a:t>
            </a:r>
            <a:r>
              <a:rPr lang="de-CH" dirty="0" err="1"/>
              <a:t>the</a:t>
            </a:r>
            <a:r>
              <a:rPr lang="de-CH" dirty="0"/>
              <a:t> </a:t>
            </a:r>
            <a:r>
              <a:rPr lang="de-CH" dirty="0" err="1"/>
              <a:t>achieved</a:t>
            </a:r>
            <a:r>
              <a:rPr lang="de-CH" dirty="0"/>
              <a:t> </a:t>
            </a:r>
            <a:r>
              <a:rPr lang="de-CH" dirty="0" err="1"/>
              <a:t>model</a:t>
            </a:r>
            <a:r>
              <a:rPr lang="de-CH" dirty="0"/>
              <a:t> </a:t>
            </a:r>
            <a:r>
              <a:rPr lang="de-CH" dirty="0" err="1"/>
              <a:t>performance</a:t>
            </a:r>
            <a:r>
              <a:rPr lang="de-CH" dirty="0"/>
              <a:t> </a:t>
            </a:r>
            <a:r>
              <a:rPr lang="de-CH" dirty="0" err="1"/>
              <a:t>compared</a:t>
            </a:r>
            <a:r>
              <a:rPr lang="de-CH" dirty="0"/>
              <a:t> </a:t>
            </a:r>
            <a:r>
              <a:rPr lang="de-CH" dirty="0" err="1"/>
              <a:t>to</a:t>
            </a:r>
            <a:r>
              <a:rPr lang="de-CH" dirty="0"/>
              <a:t> an </a:t>
            </a:r>
            <a:r>
              <a:rPr lang="de-CH" dirty="0" err="1"/>
              <a:t>upper</a:t>
            </a:r>
            <a:r>
              <a:rPr lang="de-CH" dirty="0"/>
              <a:t> and a </a:t>
            </a:r>
            <a:r>
              <a:rPr lang="de-CH" dirty="0" err="1"/>
              <a:t>lower</a:t>
            </a:r>
            <a:r>
              <a:rPr lang="de-CH" dirty="0"/>
              <a:t> benchmark</a:t>
            </a:r>
          </a:p>
          <a:p>
            <a:pPr marL="742950" lvl="1" indent="-285750">
              <a:buFont typeface="Wingdings" panose="05000000000000000000" pitchFamily="2" charset="2"/>
              <a:buChar char="Ø"/>
            </a:pPr>
            <a:r>
              <a:rPr lang="de-CH" dirty="0">
                <a:solidFill>
                  <a:schemeClr val="bg1">
                    <a:lumMod val="65000"/>
                  </a:schemeClr>
                </a:solidFill>
              </a:rPr>
              <a:t>Seibert et al. (2018)</a:t>
            </a:r>
          </a:p>
          <a:p>
            <a:pPr marL="285750" indent="-285750">
              <a:buFont typeface="Wingdings" panose="05000000000000000000" pitchFamily="2" charset="2"/>
              <a:buChar char="Ø"/>
            </a:pPr>
            <a:endParaRPr lang="en-GB" dirty="0"/>
          </a:p>
        </p:txBody>
      </p:sp>
      <p:sp>
        <p:nvSpPr>
          <p:cNvPr id="3" name="Isosceles Triangle 2">
            <a:extLst>
              <a:ext uri="{FF2B5EF4-FFF2-40B4-BE49-F238E27FC236}">
                <a16:creationId xmlns:a16="http://schemas.microsoft.com/office/drawing/2014/main" id="{8C7DE227-19CA-445C-B6E8-B68559E00CA0}"/>
              </a:ext>
            </a:extLst>
          </p:cNvPr>
          <p:cNvSpPr/>
          <p:nvPr/>
        </p:nvSpPr>
        <p:spPr>
          <a:xfrm>
            <a:off x="8031638" y="2169000"/>
            <a:ext cx="2520000" cy="2520000"/>
          </a:xfrm>
          <a:prstGeom prst="triangle">
            <a:avLst/>
          </a:prstGeom>
          <a:solidFill>
            <a:srgbClr val="FCD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CH" sz="2800" dirty="0">
                <a:solidFill>
                  <a:schemeClr val="tx1"/>
                </a:solidFill>
              </a:rPr>
              <a:t>NPE</a:t>
            </a:r>
            <a:endParaRPr lang="de-CH" dirty="0">
              <a:solidFill>
                <a:schemeClr val="tx1"/>
              </a:solidFill>
            </a:endParaRPr>
          </a:p>
        </p:txBody>
      </p:sp>
      <p:sp>
        <p:nvSpPr>
          <p:cNvPr id="9" name="TextBox 8">
            <a:extLst>
              <a:ext uri="{FF2B5EF4-FFF2-40B4-BE49-F238E27FC236}">
                <a16:creationId xmlns:a16="http://schemas.microsoft.com/office/drawing/2014/main" id="{33F8E329-21C1-46AE-AB8B-734F95C33E58}"/>
              </a:ext>
            </a:extLst>
          </p:cNvPr>
          <p:cNvSpPr txBox="1"/>
          <p:nvPr/>
        </p:nvSpPr>
        <p:spPr>
          <a:xfrm>
            <a:off x="10127865" y="4365834"/>
            <a:ext cx="1133644" cy="646331"/>
          </a:xfrm>
          <a:prstGeom prst="rect">
            <a:avLst/>
          </a:prstGeom>
          <a:noFill/>
        </p:spPr>
        <p:txBody>
          <a:bodyPr wrap="none" rtlCol="0">
            <a:spAutoFit/>
          </a:bodyPr>
          <a:lstStyle/>
          <a:p>
            <a:pPr algn="ctr"/>
            <a:r>
              <a:rPr lang="en-GB" dirty="0"/>
              <a:t>Mean</a:t>
            </a:r>
          </a:p>
          <a:p>
            <a:pPr algn="ctr"/>
            <a:r>
              <a:rPr lang="en-GB" dirty="0"/>
              <a:t>discharge</a:t>
            </a:r>
          </a:p>
        </p:txBody>
      </p:sp>
      <p:sp>
        <p:nvSpPr>
          <p:cNvPr id="10" name="TextBox 9">
            <a:extLst>
              <a:ext uri="{FF2B5EF4-FFF2-40B4-BE49-F238E27FC236}">
                <a16:creationId xmlns:a16="http://schemas.microsoft.com/office/drawing/2014/main" id="{93B91E78-CB25-4DD8-AFD1-345989BEF307}"/>
              </a:ext>
            </a:extLst>
          </p:cNvPr>
          <p:cNvSpPr txBox="1"/>
          <p:nvPr/>
        </p:nvSpPr>
        <p:spPr>
          <a:xfrm>
            <a:off x="8540118" y="2158372"/>
            <a:ext cx="1503039" cy="646331"/>
          </a:xfrm>
          <a:prstGeom prst="rect">
            <a:avLst/>
          </a:prstGeom>
          <a:noFill/>
        </p:spPr>
        <p:txBody>
          <a:bodyPr wrap="none" rtlCol="0">
            <a:spAutoFit/>
          </a:bodyPr>
          <a:lstStyle/>
          <a:p>
            <a:pPr algn="ctr"/>
            <a:r>
              <a:rPr lang="en-GB" dirty="0"/>
              <a:t>Flow-duration</a:t>
            </a:r>
          </a:p>
          <a:p>
            <a:pPr algn="ctr"/>
            <a:r>
              <a:rPr lang="en-GB" dirty="0"/>
              <a:t>curve</a:t>
            </a:r>
          </a:p>
        </p:txBody>
      </p:sp>
      <p:sp>
        <p:nvSpPr>
          <p:cNvPr id="11" name="TextBox 10">
            <a:extLst>
              <a:ext uri="{FF2B5EF4-FFF2-40B4-BE49-F238E27FC236}">
                <a16:creationId xmlns:a16="http://schemas.microsoft.com/office/drawing/2014/main" id="{98010C9B-1FBA-4E97-AD44-98E5A0DF7AB5}"/>
              </a:ext>
            </a:extLst>
          </p:cNvPr>
          <p:cNvSpPr txBox="1"/>
          <p:nvPr/>
        </p:nvSpPr>
        <p:spPr>
          <a:xfrm>
            <a:off x="6904617" y="4376462"/>
            <a:ext cx="1686679" cy="646331"/>
          </a:xfrm>
          <a:prstGeom prst="rect">
            <a:avLst/>
          </a:prstGeom>
          <a:noFill/>
        </p:spPr>
        <p:txBody>
          <a:bodyPr wrap="none" rtlCol="0">
            <a:spAutoFit/>
          </a:bodyPr>
          <a:lstStyle/>
          <a:p>
            <a:pPr algn="ctr"/>
            <a:r>
              <a:rPr lang="en-GB" dirty="0"/>
              <a:t>Spearman rank</a:t>
            </a:r>
          </a:p>
          <a:p>
            <a:pPr algn="ctr"/>
            <a:r>
              <a:rPr lang="en-GB" dirty="0"/>
              <a:t>correlation</a:t>
            </a:r>
          </a:p>
        </p:txBody>
      </p:sp>
    </p:spTree>
    <p:extLst>
      <p:ext uri="{BB962C8B-B14F-4D97-AF65-F5344CB8AC3E}">
        <p14:creationId xmlns:p14="http://schemas.microsoft.com/office/powerpoint/2010/main" val="1635779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err="1"/>
              <a:t>Results</a:t>
            </a:r>
            <a:r>
              <a:rPr lang="de-CH" dirty="0"/>
              <a:t>: </a:t>
            </a:r>
            <a:r>
              <a:rPr lang="de-CH" dirty="0" err="1"/>
              <a:t>upper</a:t>
            </a:r>
            <a:r>
              <a:rPr lang="de-CH" dirty="0"/>
              <a:t> benchmark</a:t>
            </a:r>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sp>
        <p:nvSpPr>
          <p:cNvPr id="7" name="Arrow: Right 6">
            <a:hlinkClick r:id="" action="ppaction://hlinkshowjump?jump=nextslide"/>
            <a:extLst>
              <a:ext uri="{FF2B5EF4-FFF2-40B4-BE49-F238E27FC236}">
                <a16:creationId xmlns:a16="http://schemas.microsoft.com/office/drawing/2014/main" id="{04D531CD-A91B-46FC-BA9A-EFFB54F9993C}"/>
              </a:ext>
            </a:extLst>
          </p:cNvPr>
          <p:cNvSpPr/>
          <p:nvPr/>
        </p:nvSpPr>
        <p:spPr>
          <a:xfrm>
            <a:off x="11476293" y="1106367"/>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Picture 7">
            <a:extLst>
              <a:ext uri="{FF2B5EF4-FFF2-40B4-BE49-F238E27FC236}">
                <a16:creationId xmlns:a16="http://schemas.microsoft.com/office/drawing/2014/main" id="{4D445EEB-B3C8-4F11-913A-2BA7E44543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674899"/>
            <a:ext cx="8501526" cy="4817976"/>
          </a:xfrm>
          <a:prstGeom prst="rect">
            <a:avLst/>
          </a:prstGeom>
        </p:spPr>
      </p:pic>
      <p:pic>
        <p:nvPicPr>
          <p:cNvPr id="10" name="Picture 9">
            <a:extLst>
              <a:ext uri="{FF2B5EF4-FFF2-40B4-BE49-F238E27FC236}">
                <a16:creationId xmlns:a16="http://schemas.microsoft.com/office/drawing/2014/main" id="{BFA21CCD-B8C2-40D4-A8D5-3F397323EB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2579" y="1674899"/>
            <a:ext cx="1454737" cy="4817976"/>
          </a:xfrm>
          <a:prstGeom prst="rect">
            <a:avLst/>
          </a:prstGeom>
        </p:spPr>
      </p:pic>
      <p:sp>
        <p:nvSpPr>
          <p:cNvPr id="9" name="Rectangle 8">
            <a:hlinkClick r:id="rId7" action="ppaction://hlinksldjump"/>
            <a:extLst>
              <a:ext uri="{FF2B5EF4-FFF2-40B4-BE49-F238E27FC236}">
                <a16:creationId xmlns:a16="http://schemas.microsoft.com/office/drawing/2014/main" id="{748400C2-D3B4-4E77-BF71-B6BBD37BC2DB}"/>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3528179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en-GB" dirty="0"/>
              <a:t>Results: daily stream levels</a:t>
            </a:r>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A0AF3FBC-78A2-4C5C-99EB-7D91DAB57504}"/>
              </a:ext>
            </a:extLst>
          </p:cNvPr>
          <p:cNvSpPr/>
          <p:nvPr/>
        </p:nvSpPr>
        <p:spPr>
          <a:xfrm rot="10800000">
            <a:off x="11476293" y="1628448"/>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Arrow: Right 12">
            <a:hlinkClick r:id="" action="ppaction://hlinkshowjump?jump=nextslide"/>
            <a:extLst>
              <a:ext uri="{FF2B5EF4-FFF2-40B4-BE49-F238E27FC236}">
                <a16:creationId xmlns:a16="http://schemas.microsoft.com/office/drawing/2014/main" id="{A8AA0E0A-CF1F-4082-9942-4282495A4D50}"/>
              </a:ext>
            </a:extLst>
          </p:cNvPr>
          <p:cNvSpPr/>
          <p:nvPr/>
        </p:nvSpPr>
        <p:spPr>
          <a:xfrm>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Picture 10">
            <a:extLst>
              <a:ext uri="{FF2B5EF4-FFF2-40B4-BE49-F238E27FC236}">
                <a16:creationId xmlns:a16="http://schemas.microsoft.com/office/drawing/2014/main" id="{B1C4E037-4DD0-4714-8B6E-DCF02B2D51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1674898"/>
            <a:ext cx="8501526" cy="4817975"/>
          </a:xfrm>
          <a:prstGeom prst="rect">
            <a:avLst/>
          </a:prstGeom>
        </p:spPr>
      </p:pic>
      <p:pic>
        <p:nvPicPr>
          <p:cNvPr id="15" name="Picture 14">
            <a:extLst>
              <a:ext uri="{FF2B5EF4-FFF2-40B4-BE49-F238E27FC236}">
                <a16:creationId xmlns:a16="http://schemas.microsoft.com/office/drawing/2014/main" id="{D9ED4DAC-FB5A-4667-A096-2AF41AF6D5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2579" y="1674899"/>
            <a:ext cx="1454737" cy="4817976"/>
          </a:xfrm>
          <a:prstGeom prst="rect">
            <a:avLst/>
          </a:prstGeom>
        </p:spPr>
      </p:pic>
      <p:sp>
        <p:nvSpPr>
          <p:cNvPr id="9" name="Rectangle 8">
            <a:hlinkClick r:id="rId8" action="ppaction://hlinksldjump"/>
            <a:extLst>
              <a:ext uri="{FF2B5EF4-FFF2-40B4-BE49-F238E27FC236}">
                <a16:creationId xmlns:a16="http://schemas.microsoft.com/office/drawing/2014/main" id="{8FE4D26E-D666-493E-A04B-69CE46AD2133}"/>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4248154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en-GB" dirty="0"/>
              <a:t>Results: difference to upper benchmark</a:t>
            </a:r>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A0AF3FBC-78A2-4C5C-99EB-7D91DAB57504}"/>
              </a:ext>
            </a:extLst>
          </p:cNvPr>
          <p:cNvSpPr/>
          <p:nvPr/>
        </p:nvSpPr>
        <p:spPr>
          <a:xfrm rot="10800000">
            <a:off x="11476293" y="1628448"/>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Arrow: Right 12">
            <a:hlinkClick r:id="" action="ppaction://hlinkshowjump?jump=nextslide"/>
            <a:extLst>
              <a:ext uri="{FF2B5EF4-FFF2-40B4-BE49-F238E27FC236}">
                <a16:creationId xmlns:a16="http://schemas.microsoft.com/office/drawing/2014/main" id="{A8AA0E0A-CF1F-4082-9942-4282495A4D50}"/>
              </a:ext>
            </a:extLst>
          </p:cNvPr>
          <p:cNvSpPr/>
          <p:nvPr/>
        </p:nvSpPr>
        <p:spPr>
          <a:xfrm>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4" name="Picture 13">
            <a:extLst>
              <a:ext uri="{FF2B5EF4-FFF2-40B4-BE49-F238E27FC236}">
                <a16:creationId xmlns:a16="http://schemas.microsoft.com/office/drawing/2014/main" id="{29598FA2-8EF7-453C-8ED6-2165FA4FB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2580" y="1690688"/>
            <a:ext cx="1449968" cy="4802187"/>
          </a:xfrm>
          <a:prstGeom prst="rect">
            <a:avLst/>
          </a:prstGeom>
        </p:spPr>
      </p:pic>
      <p:pic>
        <p:nvPicPr>
          <p:cNvPr id="17" name="Picture 16">
            <a:extLst>
              <a:ext uri="{FF2B5EF4-FFF2-40B4-BE49-F238E27FC236}">
                <a16:creationId xmlns:a16="http://schemas.microsoft.com/office/drawing/2014/main" id="{7D3892DF-0E89-47F5-987B-18E9C7B145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1690688"/>
            <a:ext cx="8473667" cy="4802187"/>
          </a:xfrm>
          <a:prstGeom prst="rect">
            <a:avLst/>
          </a:prstGeom>
        </p:spPr>
      </p:pic>
      <p:sp>
        <p:nvSpPr>
          <p:cNvPr id="9" name="Rectangle 8">
            <a:hlinkClick r:id="rId8" action="ppaction://hlinksldjump"/>
            <a:extLst>
              <a:ext uri="{FF2B5EF4-FFF2-40B4-BE49-F238E27FC236}">
                <a16:creationId xmlns:a16="http://schemas.microsoft.com/office/drawing/2014/main" id="{A142831A-F337-4C18-82DE-122D9801331C}"/>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3622427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a:xfrm>
            <a:off x="838200" y="365125"/>
            <a:ext cx="10515600" cy="1325563"/>
          </a:xfrm>
        </p:spPr>
        <p:txBody>
          <a:bodyPr/>
          <a:lstStyle/>
          <a:p>
            <a:r>
              <a:rPr lang="en-GB" dirty="0"/>
              <a:t>Large-sample hydrology for testing the value of data</a:t>
            </a:r>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grpSp>
        <p:nvGrpSpPr>
          <p:cNvPr id="27" name="Group 26">
            <a:extLst>
              <a:ext uri="{FF2B5EF4-FFF2-40B4-BE49-F238E27FC236}">
                <a16:creationId xmlns:a16="http://schemas.microsoft.com/office/drawing/2014/main" id="{17AAFB84-C21C-4A48-9F1C-A3DC75FA0B4F}"/>
              </a:ext>
            </a:extLst>
          </p:cNvPr>
          <p:cNvGrpSpPr/>
          <p:nvPr/>
        </p:nvGrpSpPr>
        <p:grpSpPr>
          <a:xfrm>
            <a:off x="541740" y="2211509"/>
            <a:ext cx="4891874" cy="2990886"/>
            <a:chOff x="838200" y="2513530"/>
            <a:chExt cx="4891874" cy="2990886"/>
          </a:xfrm>
        </p:grpSpPr>
        <p:grpSp>
          <p:nvGrpSpPr>
            <p:cNvPr id="10" name="Group 9">
              <a:extLst>
                <a:ext uri="{FF2B5EF4-FFF2-40B4-BE49-F238E27FC236}">
                  <a16:creationId xmlns:a16="http://schemas.microsoft.com/office/drawing/2014/main" id="{BEB54347-9F46-4536-A36C-7F0550B3C508}"/>
                </a:ext>
              </a:extLst>
            </p:cNvPr>
            <p:cNvGrpSpPr/>
            <p:nvPr/>
          </p:nvGrpSpPr>
          <p:grpSpPr>
            <a:xfrm>
              <a:off x="838200" y="2513530"/>
              <a:ext cx="2138727" cy="2973046"/>
              <a:chOff x="634929" y="2513530"/>
              <a:chExt cx="2138727" cy="2973046"/>
            </a:xfrm>
          </p:grpSpPr>
          <p:grpSp>
            <p:nvGrpSpPr>
              <p:cNvPr id="6" name="Group 5">
                <a:extLst>
                  <a:ext uri="{FF2B5EF4-FFF2-40B4-BE49-F238E27FC236}">
                    <a16:creationId xmlns:a16="http://schemas.microsoft.com/office/drawing/2014/main" id="{EADF86C6-724B-49FC-9A2A-7D6C8DD80A50}"/>
                  </a:ext>
                </a:extLst>
              </p:cNvPr>
              <p:cNvGrpSpPr/>
              <p:nvPr/>
            </p:nvGrpSpPr>
            <p:grpSpPr>
              <a:xfrm>
                <a:off x="751949" y="2513530"/>
                <a:ext cx="1904689" cy="2637270"/>
                <a:chOff x="751949" y="2513530"/>
                <a:chExt cx="1904689" cy="2637270"/>
              </a:xfrm>
            </p:grpSpPr>
            <p:pic>
              <p:nvPicPr>
                <p:cNvPr id="12" name="Picture 2" descr="A USGS staff gauge on Castle Creek was installed recently. The gauge, or &quot;gage,&quot; as USGS calls it, began measuring the height of the water in Castle Creek on April 26. Once enough initial data has been collected, the gauge will begin producing water measurements in cubic feet per second that show how much water is flowing down the stream.">
                  <a:extLst>
                    <a:ext uri="{FF2B5EF4-FFF2-40B4-BE49-F238E27FC236}">
                      <a16:creationId xmlns:a16="http://schemas.microsoft.com/office/drawing/2014/main" id="{8CB97FD5-2391-4A60-872D-72FBC29CE64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38198" y="2513530"/>
                  <a:ext cx="1732193" cy="26037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41D090E-3529-4333-AF44-B89748E25330}"/>
                    </a:ext>
                  </a:extLst>
                </p:cNvPr>
                <p:cNvSpPr txBox="1"/>
                <p:nvPr/>
              </p:nvSpPr>
              <p:spPr>
                <a:xfrm>
                  <a:off x="751949" y="4904579"/>
                  <a:ext cx="1904689" cy="246221"/>
                </a:xfrm>
                <a:prstGeom prst="rect">
                  <a:avLst/>
                </a:prstGeom>
                <a:noFill/>
              </p:spPr>
              <p:txBody>
                <a:bodyPr wrap="none" rtlCol="0">
                  <a:spAutoFit/>
                </a:bodyPr>
                <a:lstStyle/>
                <a:p>
                  <a:pPr algn="ctr"/>
                  <a:r>
                    <a:rPr lang="en-GB" sz="1000" dirty="0">
                      <a:solidFill>
                        <a:schemeClr val="bg1"/>
                      </a:solidFill>
                    </a:rPr>
                    <a:t>Chris Council, Aspen Daily News</a:t>
                  </a:r>
                </a:p>
              </p:txBody>
            </p:sp>
          </p:grpSp>
          <p:sp>
            <p:nvSpPr>
              <p:cNvPr id="20" name="TextBox 19">
                <a:extLst>
                  <a:ext uri="{FF2B5EF4-FFF2-40B4-BE49-F238E27FC236}">
                    <a16:creationId xmlns:a16="http://schemas.microsoft.com/office/drawing/2014/main" id="{14E300E8-5260-4F79-BA38-43DBCB690A4E}"/>
                  </a:ext>
                </a:extLst>
              </p:cNvPr>
              <p:cNvSpPr txBox="1"/>
              <p:nvPr/>
            </p:nvSpPr>
            <p:spPr>
              <a:xfrm>
                <a:off x="634929" y="5117244"/>
                <a:ext cx="2138727" cy="369332"/>
              </a:xfrm>
              <a:prstGeom prst="rect">
                <a:avLst/>
              </a:prstGeom>
              <a:noFill/>
            </p:spPr>
            <p:txBody>
              <a:bodyPr wrap="none" rtlCol="0">
                <a:spAutoFit/>
              </a:bodyPr>
              <a:lstStyle/>
              <a:p>
                <a:pPr algn="ctr"/>
                <a:r>
                  <a:rPr lang="en-GB" dirty="0"/>
                  <a:t>Discharge dynamics</a:t>
                </a:r>
              </a:p>
            </p:txBody>
          </p:sp>
        </p:grpSp>
        <p:grpSp>
          <p:nvGrpSpPr>
            <p:cNvPr id="8" name="Group 7">
              <a:extLst>
                <a:ext uri="{FF2B5EF4-FFF2-40B4-BE49-F238E27FC236}">
                  <a16:creationId xmlns:a16="http://schemas.microsoft.com/office/drawing/2014/main" id="{3C8E2248-9D51-4529-822F-EA063DCC493E}"/>
                </a:ext>
              </a:extLst>
            </p:cNvPr>
            <p:cNvGrpSpPr/>
            <p:nvPr/>
          </p:nvGrpSpPr>
          <p:grpSpPr>
            <a:xfrm>
              <a:off x="3807818" y="2513530"/>
              <a:ext cx="1922256" cy="2990886"/>
              <a:chOff x="3447092" y="2492709"/>
              <a:chExt cx="1922256" cy="2990886"/>
            </a:xfrm>
          </p:grpSpPr>
          <p:pic>
            <p:nvPicPr>
              <p:cNvPr id="16" name="Picture 15">
                <a:extLst>
                  <a:ext uri="{FF2B5EF4-FFF2-40B4-BE49-F238E27FC236}">
                    <a16:creationId xmlns:a16="http://schemas.microsoft.com/office/drawing/2014/main" id="{5EE71F22-2C63-4074-ABFD-4AE8E9845E4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0212" r="14924"/>
              <a:stretch/>
            </p:blipFill>
            <p:spPr>
              <a:xfrm>
                <a:off x="3455876" y="2513530"/>
                <a:ext cx="1904689" cy="260371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BC05CC12-BC6B-4D7B-A81F-26D643BE313A}"/>
                  </a:ext>
                </a:extLst>
              </p:cNvPr>
              <p:cNvSpPr txBox="1"/>
              <p:nvPr/>
            </p:nvSpPr>
            <p:spPr>
              <a:xfrm>
                <a:off x="3681098" y="4887801"/>
                <a:ext cx="1454244" cy="246221"/>
              </a:xfrm>
              <a:prstGeom prst="rect">
                <a:avLst/>
              </a:prstGeom>
              <a:noFill/>
            </p:spPr>
            <p:txBody>
              <a:bodyPr wrap="none" rtlCol="0">
                <a:spAutoFit/>
              </a:bodyPr>
              <a:lstStyle/>
              <a:p>
                <a:pPr algn="ctr"/>
                <a:r>
                  <a:rPr lang="en-GB" sz="1000" dirty="0">
                    <a:solidFill>
                      <a:schemeClr val="bg1"/>
                    </a:solidFill>
                  </a:rPr>
                  <a:t>Private photo, </a:t>
                </a:r>
                <a:r>
                  <a:rPr lang="en-GB" sz="1000" dirty="0" err="1">
                    <a:solidFill>
                      <a:schemeClr val="bg1"/>
                    </a:solidFill>
                  </a:rPr>
                  <a:t>Verzasca</a:t>
                </a:r>
                <a:endParaRPr lang="en-GB" sz="1000" dirty="0">
                  <a:solidFill>
                    <a:schemeClr val="bg1"/>
                  </a:solidFill>
                </a:endParaRPr>
              </a:p>
            </p:txBody>
          </p:sp>
          <p:sp>
            <p:nvSpPr>
              <p:cNvPr id="19" name="TextBox 18">
                <a:extLst>
                  <a:ext uri="{FF2B5EF4-FFF2-40B4-BE49-F238E27FC236}">
                    <a16:creationId xmlns:a16="http://schemas.microsoft.com/office/drawing/2014/main" id="{3A136142-C68E-4D77-849A-4BE812B38CB7}"/>
                  </a:ext>
                </a:extLst>
              </p:cNvPr>
              <p:cNvSpPr txBox="1"/>
              <p:nvPr/>
            </p:nvSpPr>
            <p:spPr>
              <a:xfrm>
                <a:off x="3507236" y="2492709"/>
                <a:ext cx="1801968" cy="400110"/>
              </a:xfrm>
              <a:prstGeom prst="rect">
                <a:avLst/>
              </a:prstGeom>
              <a:noFill/>
            </p:spPr>
            <p:txBody>
              <a:bodyPr wrap="none" rtlCol="0">
                <a:spAutoFit/>
              </a:bodyPr>
              <a:lstStyle/>
              <a:p>
                <a:pPr algn="ctr"/>
                <a:r>
                  <a:rPr lang="en-GB" sz="2000" dirty="0">
                    <a:solidFill>
                      <a:schemeClr val="bg1"/>
                    </a:solidFill>
                  </a:rPr>
                  <a:t>~ 12 - 18 m</a:t>
                </a:r>
                <a:r>
                  <a:rPr lang="en-GB" sz="2000" baseline="30000" dirty="0">
                    <a:solidFill>
                      <a:schemeClr val="bg1"/>
                    </a:solidFill>
                  </a:rPr>
                  <a:t>3</a:t>
                </a:r>
                <a:r>
                  <a:rPr lang="en-GB" sz="2000" dirty="0">
                    <a:solidFill>
                      <a:schemeClr val="bg1"/>
                    </a:solidFill>
                  </a:rPr>
                  <a:t>/s</a:t>
                </a:r>
              </a:p>
            </p:txBody>
          </p:sp>
          <p:sp>
            <p:nvSpPr>
              <p:cNvPr id="21" name="TextBox 20">
                <a:extLst>
                  <a:ext uri="{FF2B5EF4-FFF2-40B4-BE49-F238E27FC236}">
                    <a16:creationId xmlns:a16="http://schemas.microsoft.com/office/drawing/2014/main" id="{8D0B2107-C9E1-4043-A34F-7D97398387E6}"/>
                  </a:ext>
                </a:extLst>
              </p:cNvPr>
              <p:cNvSpPr txBox="1"/>
              <p:nvPr/>
            </p:nvSpPr>
            <p:spPr>
              <a:xfrm>
                <a:off x="3447092" y="5114263"/>
                <a:ext cx="1922256" cy="369332"/>
              </a:xfrm>
              <a:prstGeom prst="rect">
                <a:avLst/>
              </a:prstGeom>
              <a:noFill/>
            </p:spPr>
            <p:txBody>
              <a:bodyPr wrap="none" rtlCol="0">
                <a:spAutoFit/>
              </a:bodyPr>
              <a:lstStyle/>
              <a:p>
                <a:pPr algn="ctr"/>
                <a:r>
                  <a:rPr lang="en-GB" dirty="0"/>
                  <a:t>Discharge volume</a:t>
                </a:r>
              </a:p>
            </p:txBody>
          </p:sp>
        </p:grpSp>
        <p:sp>
          <p:nvSpPr>
            <p:cNvPr id="25" name="TextBox 24">
              <a:extLst>
                <a:ext uri="{FF2B5EF4-FFF2-40B4-BE49-F238E27FC236}">
                  <a16:creationId xmlns:a16="http://schemas.microsoft.com/office/drawing/2014/main" id="{FCB1A0E9-0152-4A5C-8437-89B949A15DFA}"/>
                </a:ext>
              </a:extLst>
            </p:cNvPr>
            <p:cNvSpPr txBox="1"/>
            <p:nvPr/>
          </p:nvSpPr>
          <p:spPr>
            <a:xfrm>
              <a:off x="3105016" y="3630721"/>
              <a:ext cx="380232" cy="369332"/>
            </a:xfrm>
            <a:prstGeom prst="rect">
              <a:avLst/>
            </a:prstGeom>
            <a:noFill/>
          </p:spPr>
          <p:txBody>
            <a:bodyPr wrap="none" rtlCol="0">
              <a:spAutoFit/>
            </a:bodyPr>
            <a:lstStyle/>
            <a:p>
              <a:pPr algn="ctr"/>
              <a:r>
                <a:rPr lang="de-CH" dirty="0" err="1"/>
                <a:t>or</a:t>
              </a:r>
              <a:endParaRPr lang="de-CH" dirty="0"/>
            </a:p>
          </p:txBody>
        </p:sp>
      </p:grpSp>
      <p:grpSp>
        <p:nvGrpSpPr>
          <p:cNvPr id="30" name="Group 29">
            <a:extLst>
              <a:ext uri="{FF2B5EF4-FFF2-40B4-BE49-F238E27FC236}">
                <a16:creationId xmlns:a16="http://schemas.microsoft.com/office/drawing/2014/main" id="{F6E749EF-B128-417F-B882-F008F646A332}"/>
              </a:ext>
            </a:extLst>
          </p:cNvPr>
          <p:cNvGrpSpPr/>
          <p:nvPr/>
        </p:nvGrpSpPr>
        <p:grpSpPr>
          <a:xfrm>
            <a:off x="2836836" y="2137224"/>
            <a:ext cx="9096376" cy="4499245"/>
            <a:chOff x="2836836" y="2137224"/>
            <a:chExt cx="9096376" cy="4499245"/>
          </a:xfrm>
        </p:grpSpPr>
        <p:pic>
          <p:nvPicPr>
            <p:cNvPr id="26" name="Picture 25">
              <a:extLst>
                <a:ext uri="{FF2B5EF4-FFF2-40B4-BE49-F238E27FC236}">
                  <a16:creationId xmlns:a16="http://schemas.microsoft.com/office/drawing/2014/main" id="{864BACF2-5F39-4B3A-B96D-C0667E56A2A2}"/>
                </a:ext>
              </a:extLst>
            </p:cNvPr>
            <p:cNvPicPr>
              <a:picLocks noChangeAspect="1"/>
            </p:cNvPicPr>
            <p:nvPr/>
          </p:nvPicPr>
          <p:blipFill>
            <a:blip r:embed="rId7"/>
            <a:stretch>
              <a:fillRect/>
            </a:stretch>
          </p:blipFill>
          <p:spPr bwMode="auto">
            <a:xfrm>
              <a:off x="6296997" y="2137224"/>
              <a:ext cx="5636215" cy="3065171"/>
            </a:xfrm>
            <a:prstGeom prst="rect">
              <a:avLst/>
            </a:prstGeom>
            <a:noFill/>
            <a:ln>
              <a:noFill/>
            </a:ln>
          </p:spPr>
        </p:pic>
        <p:sp>
          <p:nvSpPr>
            <p:cNvPr id="28" name="Arrow: Curved Up 27">
              <a:extLst>
                <a:ext uri="{FF2B5EF4-FFF2-40B4-BE49-F238E27FC236}">
                  <a16:creationId xmlns:a16="http://schemas.microsoft.com/office/drawing/2014/main" id="{6385801D-E9CB-48EF-98CD-8807CD63CF2A}"/>
                </a:ext>
              </a:extLst>
            </p:cNvPr>
            <p:cNvSpPr/>
            <p:nvPr/>
          </p:nvSpPr>
          <p:spPr>
            <a:xfrm>
              <a:off x="2836836" y="5428857"/>
              <a:ext cx="6495699" cy="1207612"/>
            </a:xfrm>
            <a:prstGeom prst="curvedUp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29" name="TextBox 28">
              <a:extLst>
                <a:ext uri="{FF2B5EF4-FFF2-40B4-BE49-F238E27FC236}">
                  <a16:creationId xmlns:a16="http://schemas.microsoft.com/office/drawing/2014/main" id="{46E7B43C-D900-4458-95BD-9F7FD5B4D52D}"/>
                </a:ext>
              </a:extLst>
            </p:cNvPr>
            <p:cNvSpPr txBox="1"/>
            <p:nvPr/>
          </p:nvSpPr>
          <p:spPr>
            <a:xfrm>
              <a:off x="4565613" y="6055887"/>
              <a:ext cx="3060774" cy="369332"/>
            </a:xfrm>
            <a:prstGeom prst="rect">
              <a:avLst/>
            </a:prstGeom>
            <a:noFill/>
          </p:spPr>
          <p:txBody>
            <a:bodyPr wrap="none" rtlCol="0">
              <a:spAutoFit/>
            </a:bodyPr>
            <a:lstStyle/>
            <a:p>
              <a:r>
                <a:rPr lang="de-CH" dirty="0"/>
                <a:t>Test </a:t>
              </a:r>
              <a:r>
                <a:rPr lang="de-CH" dirty="0" err="1"/>
                <a:t>with</a:t>
              </a:r>
              <a:r>
                <a:rPr lang="de-CH" dirty="0"/>
                <a:t> </a:t>
              </a:r>
              <a:r>
                <a:rPr lang="de-CH" dirty="0" err="1"/>
                <a:t>the</a:t>
              </a:r>
              <a:r>
                <a:rPr lang="de-CH" dirty="0"/>
                <a:t> Caravan </a:t>
              </a:r>
              <a:r>
                <a:rPr lang="de-CH" dirty="0" err="1"/>
                <a:t>dataset</a:t>
              </a:r>
              <a:endParaRPr lang="de-CH" dirty="0"/>
            </a:p>
          </p:txBody>
        </p:sp>
      </p:grpSp>
    </p:spTree>
    <p:extLst>
      <p:ext uri="{BB962C8B-B14F-4D97-AF65-F5344CB8AC3E}">
        <p14:creationId xmlns:p14="http://schemas.microsoft.com/office/powerpoint/2010/main" val="2404652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en-GB" dirty="0"/>
              <a:t>Aridity</a:t>
            </a:r>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A0AF3FBC-78A2-4C5C-99EB-7D91DAB57504}"/>
              </a:ext>
            </a:extLst>
          </p:cNvPr>
          <p:cNvSpPr/>
          <p:nvPr/>
        </p:nvSpPr>
        <p:spPr>
          <a:xfrm rot="10800000">
            <a:off x="11476293" y="1628448"/>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Arrow: Right 12">
            <a:hlinkClick r:id="" action="ppaction://hlinkshowjump?jump=nextslide"/>
            <a:extLst>
              <a:ext uri="{FF2B5EF4-FFF2-40B4-BE49-F238E27FC236}">
                <a16:creationId xmlns:a16="http://schemas.microsoft.com/office/drawing/2014/main" id="{A8AA0E0A-CF1F-4082-9942-4282495A4D50}"/>
              </a:ext>
            </a:extLst>
          </p:cNvPr>
          <p:cNvSpPr/>
          <p:nvPr/>
        </p:nvSpPr>
        <p:spPr>
          <a:xfrm>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0" name="Picture 9">
            <a:extLst>
              <a:ext uri="{FF2B5EF4-FFF2-40B4-BE49-F238E27FC236}">
                <a16:creationId xmlns:a16="http://schemas.microsoft.com/office/drawing/2014/main" id="{0DD486A1-24AA-464B-AFAB-7BFEF68A4D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1690688"/>
            <a:ext cx="8473667" cy="4802187"/>
          </a:xfrm>
          <a:prstGeom prst="rect">
            <a:avLst/>
          </a:prstGeom>
        </p:spPr>
      </p:pic>
      <p:pic>
        <p:nvPicPr>
          <p:cNvPr id="4" name="Picture 3">
            <a:extLst>
              <a:ext uri="{FF2B5EF4-FFF2-40B4-BE49-F238E27FC236}">
                <a16:creationId xmlns:a16="http://schemas.microsoft.com/office/drawing/2014/main" id="{5C65A25F-80D2-4FD6-9355-4FFB755081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2580" y="1690688"/>
            <a:ext cx="1449968" cy="4802187"/>
          </a:xfrm>
          <a:prstGeom prst="rect">
            <a:avLst/>
          </a:prstGeom>
        </p:spPr>
      </p:pic>
      <p:sp>
        <p:nvSpPr>
          <p:cNvPr id="9" name="Rectangle 8">
            <a:hlinkClick r:id="rId8" action="ppaction://hlinksldjump"/>
            <a:extLst>
              <a:ext uri="{FF2B5EF4-FFF2-40B4-BE49-F238E27FC236}">
                <a16:creationId xmlns:a16="http://schemas.microsoft.com/office/drawing/2014/main" id="{8A88B2DC-5382-4A02-A616-E2318CF99D4E}"/>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3826534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en-GB" dirty="0"/>
              <a:t>Results: </a:t>
            </a:r>
            <a:r>
              <a:rPr lang="de-CH" dirty="0"/>
              <a:t>±20 % </a:t>
            </a:r>
            <a:r>
              <a:rPr lang="de-CH" dirty="0" err="1"/>
              <a:t>of</a:t>
            </a:r>
            <a:r>
              <a:rPr lang="de-CH" dirty="0"/>
              <a:t> </a:t>
            </a:r>
            <a:r>
              <a:rPr lang="de-CH" dirty="0" err="1"/>
              <a:t>the</a:t>
            </a:r>
            <a:r>
              <a:rPr lang="de-CH" dirty="0"/>
              <a:t> </a:t>
            </a:r>
            <a:r>
              <a:rPr lang="de-CH" dirty="0" err="1"/>
              <a:t>actual</a:t>
            </a:r>
            <a:r>
              <a:rPr lang="de-CH" dirty="0"/>
              <a:t> </a:t>
            </a:r>
            <a:r>
              <a:rPr lang="de-CH" dirty="0" err="1"/>
              <a:t>mean</a:t>
            </a:r>
            <a:r>
              <a:rPr lang="de-CH" dirty="0"/>
              <a:t> </a:t>
            </a:r>
            <a:r>
              <a:rPr lang="de-CH" dirty="0" err="1"/>
              <a:t>discharge</a:t>
            </a:r>
            <a:r>
              <a:rPr lang="en-GB" dirty="0"/>
              <a:t> </a:t>
            </a:r>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A0AF3FBC-78A2-4C5C-99EB-7D91DAB57504}"/>
              </a:ext>
            </a:extLst>
          </p:cNvPr>
          <p:cNvSpPr/>
          <p:nvPr/>
        </p:nvSpPr>
        <p:spPr>
          <a:xfrm rot="10800000">
            <a:off x="11476293" y="1628448"/>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Arrow: Right 12">
            <a:hlinkClick r:id="" action="ppaction://hlinkshowjump?jump=nextslide"/>
            <a:extLst>
              <a:ext uri="{FF2B5EF4-FFF2-40B4-BE49-F238E27FC236}">
                <a16:creationId xmlns:a16="http://schemas.microsoft.com/office/drawing/2014/main" id="{A8AA0E0A-CF1F-4082-9942-4282495A4D50}"/>
              </a:ext>
            </a:extLst>
          </p:cNvPr>
          <p:cNvSpPr/>
          <p:nvPr/>
        </p:nvSpPr>
        <p:spPr>
          <a:xfrm>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Picture 7">
            <a:extLst>
              <a:ext uri="{FF2B5EF4-FFF2-40B4-BE49-F238E27FC236}">
                <a16:creationId xmlns:a16="http://schemas.microsoft.com/office/drawing/2014/main" id="{4382E78E-49F3-4684-8062-E20CDC4D30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1690687"/>
            <a:ext cx="8473667" cy="4802187"/>
          </a:xfrm>
          <a:prstGeom prst="rect">
            <a:avLst/>
          </a:prstGeom>
        </p:spPr>
      </p:pic>
      <p:pic>
        <p:nvPicPr>
          <p:cNvPr id="11" name="Picture 10">
            <a:extLst>
              <a:ext uri="{FF2B5EF4-FFF2-40B4-BE49-F238E27FC236}">
                <a16:creationId xmlns:a16="http://schemas.microsoft.com/office/drawing/2014/main" id="{F02E98B1-2731-46FF-A7D1-29B156E3CC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4359" y="1690687"/>
            <a:ext cx="1449967" cy="4802186"/>
          </a:xfrm>
          <a:prstGeom prst="rect">
            <a:avLst/>
          </a:prstGeom>
        </p:spPr>
      </p:pic>
      <p:sp>
        <p:nvSpPr>
          <p:cNvPr id="9" name="Rectangle 8">
            <a:hlinkClick r:id="rId8" action="ppaction://hlinksldjump"/>
            <a:extLst>
              <a:ext uri="{FF2B5EF4-FFF2-40B4-BE49-F238E27FC236}">
                <a16:creationId xmlns:a16="http://schemas.microsoft.com/office/drawing/2014/main" id="{12FF11A0-D934-4124-B0A5-0079D1B595A8}"/>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2422064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111DC8-9979-4131-B2F2-0B42A2584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2580" y="1690688"/>
            <a:ext cx="1449968" cy="4802187"/>
          </a:xfrm>
          <a:prstGeom prst="rect">
            <a:avLst/>
          </a:prstGeom>
        </p:spPr>
      </p:pic>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en-GB" dirty="0"/>
              <a:t>Results: difference to upper benchmark</a:t>
            </a:r>
          </a:p>
        </p:txBody>
      </p:sp>
      <p:pic>
        <p:nvPicPr>
          <p:cNvPr id="5" name="Content Placeholder 4" descr="Home">
            <a:hlinkClick r:id="rId4"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A0AF3FBC-78A2-4C5C-99EB-7D91DAB57504}"/>
              </a:ext>
            </a:extLst>
          </p:cNvPr>
          <p:cNvSpPr/>
          <p:nvPr/>
        </p:nvSpPr>
        <p:spPr>
          <a:xfrm rot="10800000">
            <a:off x="11476293" y="1628448"/>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Arrow: Right 12">
            <a:hlinkClick r:id="" action="ppaction://hlinkshowjump?jump=nextslide"/>
            <a:extLst>
              <a:ext uri="{FF2B5EF4-FFF2-40B4-BE49-F238E27FC236}">
                <a16:creationId xmlns:a16="http://schemas.microsoft.com/office/drawing/2014/main" id="{A8AA0E0A-CF1F-4082-9942-4282495A4D50}"/>
              </a:ext>
            </a:extLst>
          </p:cNvPr>
          <p:cNvSpPr/>
          <p:nvPr/>
        </p:nvSpPr>
        <p:spPr>
          <a:xfrm>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Picture 8">
            <a:extLst>
              <a:ext uri="{FF2B5EF4-FFF2-40B4-BE49-F238E27FC236}">
                <a16:creationId xmlns:a16="http://schemas.microsoft.com/office/drawing/2014/main" id="{87388B68-5B69-4D6D-95B0-EF2D2829D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199" y="1690688"/>
            <a:ext cx="8473667" cy="4802186"/>
          </a:xfrm>
          <a:prstGeom prst="rect">
            <a:avLst/>
          </a:prstGeom>
        </p:spPr>
      </p:pic>
      <p:sp>
        <p:nvSpPr>
          <p:cNvPr id="11" name="Rectangle 10">
            <a:hlinkClick r:id="rId8" action="ppaction://hlinksldjump"/>
            <a:extLst>
              <a:ext uri="{FF2B5EF4-FFF2-40B4-BE49-F238E27FC236}">
                <a16:creationId xmlns:a16="http://schemas.microsoft.com/office/drawing/2014/main" id="{8C2975C2-BFDB-4F7C-852F-9293D50BCC12}"/>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4100446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en-GB" dirty="0"/>
              <a:t>Results: daily stream levels and </a:t>
            </a:r>
            <a:br>
              <a:rPr lang="en-GB" dirty="0"/>
            </a:br>
            <a:r>
              <a:rPr lang="de-CH" dirty="0"/>
              <a:t>±20 % </a:t>
            </a:r>
            <a:r>
              <a:rPr lang="de-CH" dirty="0" err="1"/>
              <a:t>of</a:t>
            </a:r>
            <a:r>
              <a:rPr lang="de-CH" dirty="0"/>
              <a:t> </a:t>
            </a:r>
            <a:r>
              <a:rPr lang="de-CH" dirty="0" err="1"/>
              <a:t>the</a:t>
            </a:r>
            <a:r>
              <a:rPr lang="de-CH" dirty="0"/>
              <a:t> </a:t>
            </a:r>
            <a:r>
              <a:rPr lang="de-CH" dirty="0" err="1"/>
              <a:t>mean</a:t>
            </a:r>
            <a:r>
              <a:rPr lang="de-CH" dirty="0"/>
              <a:t> </a:t>
            </a:r>
            <a:r>
              <a:rPr lang="de-CH" dirty="0" err="1"/>
              <a:t>discharge</a:t>
            </a:r>
            <a:endParaRPr lang="en-GB" dirty="0"/>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A0AF3FBC-78A2-4C5C-99EB-7D91DAB57504}"/>
              </a:ext>
            </a:extLst>
          </p:cNvPr>
          <p:cNvSpPr/>
          <p:nvPr/>
        </p:nvSpPr>
        <p:spPr>
          <a:xfrm rot="10800000">
            <a:off x="11476293" y="1628448"/>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Arrow: Right 12">
            <a:hlinkClick r:id="" action="ppaction://hlinkshowjump?jump=nextslide"/>
            <a:extLst>
              <a:ext uri="{FF2B5EF4-FFF2-40B4-BE49-F238E27FC236}">
                <a16:creationId xmlns:a16="http://schemas.microsoft.com/office/drawing/2014/main" id="{A8AA0E0A-CF1F-4082-9942-4282495A4D50}"/>
              </a:ext>
            </a:extLst>
          </p:cNvPr>
          <p:cNvSpPr/>
          <p:nvPr/>
        </p:nvSpPr>
        <p:spPr>
          <a:xfrm>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Picture 10">
            <a:extLst>
              <a:ext uri="{FF2B5EF4-FFF2-40B4-BE49-F238E27FC236}">
                <a16:creationId xmlns:a16="http://schemas.microsoft.com/office/drawing/2014/main" id="{DAE489D7-3C2A-490F-A6EC-51064C9F25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4359" y="1690687"/>
            <a:ext cx="1449967" cy="4802186"/>
          </a:xfrm>
          <a:prstGeom prst="rect">
            <a:avLst/>
          </a:prstGeom>
        </p:spPr>
      </p:pic>
      <p:pic>
        <p:nvPicPr>
          <p:cNvPr id="12" name="Picture 11">
            <a:extLst>
              <a:ext uri="{FF2B5EF4-FFF2-40B4-BE49-F238E27FC236}">
                <a16:creationId xmlns:a16="http://schemas.microsoft.com/office/drawing/2014/main" id="{B6251C19-D43C-4DD8-AE89-6EC03C9D68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1690686"/>
            <a:ext cx="8473666" cy="4802186"/>
          </a:xfrm>
          <a:prstGeom prst="rect">
            <a:avLst/>
          </a:prstGeom>
        </p:spPr>
      </p:pic>
      <p:sp>
        <p:nvSpPr>
          <p:cNvPr id="9" name="Rectangle 8">
            <a:hlinkClick r:id="rId8" action="ppaction://hlinksldjump"/>
            <a:extLst>
              <a:ext uri="{FF2B5EF4-FFF2-40B4-BE49-F238E27FC236}">
                <a16:creationId xmlns:a16="http://schemas.microsoft.com/office/drawing/2014/main" id="{3B27AE2E-0DEE-427B-97DF-FCFE75CBAC8C}"/>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3450571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en-GB" dirty="0"/>
              <a:t>Results: difference to upper benchmark</a:t>
            </a:r>
            <a:endParaRPr lang="de-CH" dirty="0"/>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A70D8523-2DB0-46AB-A479-770541E62D94}"/>
              </a:ext>
            </a:extLst>
          </p:cNvPr>
          <p:cNvSpPr/>
          <p:nvPr/>
        </p:nvSpPr>
        <p:spPr>
          <a:xfrm rot="10800000">
            <a:off x="11476293" y="1106367"/>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3" name="Picture 12">
            <a:extLst>
              <a:ext uri="{FF2B5EF4-FFF2-40B4-BE49-F238E27FC236}">
                <a16:creationId xmlns:a16="http://schemas.microsoft.com/office/drawing/2014/main" id="{86C8C7BA-7746-4096-ACF0-D5BF216232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2580" y="1690688"/>
            <a:ext cx="1449968" cy="4802187"/>
          </a:xfrm>
          <a:prstGeom prst="rect">
            <a:avLst/>
          </a:prstGeom>
        </p:spPr>
      </p:pic>
      <p:pic>
        <p:nvPicPr>
          <p:cNvPr id="15" name="Picture 14">
            <a:extLst>
              <a:ext uri="{FF2B5EF4-FFF2-40B4-BE49-F238E27FC236}">
                <a16:creationId xmlns:a16="http://schemas.microsoft.com/office/drawing/2014/main" id="{F813FF0D-89D1-471D-A619-9C9959DB8B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199" y="1690686"/>
            <a:ext cx="8473667" cy="4802187"/>
          </a:xfrm>
          <a:prstGeom prst="rect">
            <a:avLst/>
          </a:prstGeom>
        </p:spPr>
      </p:pic>
      <p:sp>
        <p:nvSpPr>
          <p:cNvPr id="8" name="Rectangle 7">
            <a:hlinkClick r:id="rId7" action="ppaction://hlinksldjump"/>
            <a:extLst>
              <a:ext uri="{FF2B5EF4-FFF2-40B4-BE49-F238E27FC236}">
                <a16:creationId xmlns:a16="http://schemas.microsoft.com/office/drawing/2014/main" id="{B2AA687F-E77F-4C5D-B70E-A01CC67A9154}"/>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608021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err="1"/>
              <a:t>Dependence</a:t>
            </a:r>
            <a:r>
              <a:rPr lang="de-CH" dirty="0"/>
              <a:t> on </a:t>
            </a:r>
            <a:r>
              <a:rPr lang="de-CH" dirty="0" err="1"/>
              <a:t>objective</a:t>
            </a:r>
            <a:r>
              <a:rPr lang="de-CH" dirty="0"/>
              <a:t> </a:t>
            </a:r>
            <a:r>
              <a:rPr lang="de-CH" dirty="0" err="1"/>
              <a:t>function</a:t>
            </a:r>
            <a:endParaRPr lang="de-CH" dirty="0"/>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sp>
        <p:nvSpPr>
          <p:cNvPr id="8" name="Arrow: Right 7">
            <a:hlinkClick r:id="" action="ppaction://hlinkshowjump?jump=nextslide"/>
            <a:extLst>
              <a:ext uri="{FF2B5EF4-FFF2-40B4-BE49-F238E27FC236}">
                <a16:creationId xmlns:a16="http://schemas.microsoft.com/office/drawing/2014/main" id="{D33FFAFE-45F3-4280-82DB-F0F15F58BC93}"/>
              </a:ext>
            </a:extLst>
          </p:cNvPr>
          <p:cNvSpPr/>
          <p:nvPr/>
        </p:nvSpPr>
        <p:spPr>
          <a:xfrm>
            <a:off x="11476293" y="1106367"/>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0" name="Picture 9">
            <a:extLst>
              <a:ext uri="{FF2B5EF4-FFF2-40B4-BE49-F238E27FC236}">
                <a16:creationId xmlns:a16="http://schemas.microsoft.com/office/drawing/2014/main" id="{6F3EA130-826D-497D-BC63-D38E767AE805}"/>
              </a:ext>
            </a:extLst>
          </p:cNvPr>
          <p:cNvPicPr>
            <a:picLocks noChangeAspect="1"/>
          </p:cNvPicPr>
          <p:nvPr/>
        </p:nvPicPr>
        <p:blipFill>
          <a:blip r:embed="rId5"/>
          <a:stretch>
            <a:fillRect/>
          </a:stretch>
        </p:blipFill>
        <p:spPr>
          <a:xfrm>
            <a:off x="72190" y="1536058"/>
            <a:ext cx="5927558" cy="4643359"/>
          </a:xfrm>
          <a:prstGeom prst="rect">
            <a:avLst/>
          </a:prstGeom>
        </p:spPr>
      </p:pic>
      <p:pic>
        <p:nvPicPr>
          <p:cNvPr id="4" name="Picture 3">
            <a:extLst>
              <a:ext uri="{FF2B5EF4-FFF2-40B4-BE49-F238E27FC236}">
                <a16:creationId xmlns:a16="http://schemas.microsoft.com/office/drawing/2014/main" id="{EB3948A9-1986-4071-84CB-DD60478A0A3B}"/>
              </a:ext>
            </a:extLst>
          </p:cNvPr>
          <p:cNvPicPr>
            <a:picLocks noChangeAspect="1"/>
          </p:cNvPicPr>
          <p:nvPr/>
        </p:nvPicPr>
        <p:blipFill>
          <a:blip r:embed="rId6"/>
          <a:stretch>
            <a:fillRect/>
          </a:stretch>
        </p:blipFill>
        <p:spPr>
          <a:xfrm>
            <a:off x="6192254" y="1690687"/>
            <a:ext cx="5717634" cy="4478915"/>
          </a:xfrm>
          <a:prstGeom prst="rect">
            <a:avLst/>
          </a:prstGeom>
        </p:spPr>
      </p:pic>
      <p:sp>
        <p:nvSpPr>
          <p:cNvPr id="9" name="Rectangle 8">
            <a:hlinkClick r:id="rId7" action="ppaction://hlinksldjump"/>
            <a:extLst>
              <a:ext uri="{FF2B5EF4-FFF2-40B4-BE49-F238E27FC236}">
                <a16:creationId xmlns:a16="http://schemas.microsoft.com/office/drawing/2014/main" id="{F45D75DE-05C3-4C62-9F29-354CB2DFA457}"/>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1107801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err="1"/>
              <a:t>Dependence</a:t>
            </a:r>
            <a:r>
              <a:rPr lang="de-CH" dirty="0"/>
              <a:t> on </a:t>
            </a:r>
            <a:r>
              <a:rPr lang="de-CH" dirty="0" err="1"/>
              <a:t>objective</a:t>
            </a:r>
            <a:r>
              <a:rPr lang="de-CH" dirty="0"/>
              <a:t> </a:t>
            </a:r>
            <a:r>
              <a:rPr lang="de-CH" dirty="0" err="1"/>
              <a:t>function</a:t>
            </a:r>
            <a:endParaRPr lang="de-CH" dirty="0"/>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5A6EFE2F-A699-4EE0-B323-E5B2709331E5}"/>
              </a:ext>
            </a:extLst>
          </p:cNvPr>
          <p:cNvSpPr/>
          <p:nvPr/>
        </p:nvSpPr>
        <p:spPr>
          <a:xfrm rot="10800000">
            <a:off x="11476293" y="1106367"/>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 name="Picture 3">
            <a:extLst>
              <a:ext uri="{FF2B5EF4-FFF2-40B4-BE49-F238E27FC236}">
                <a16:creationId xmlns:a16="http://schemas.microsoft.com/office/drawing/2014/main" id="{610D5F1B-2A4D-4D31-AAD1-52E7CD089D86}"/>
              </a:ext>
            </a:extLst>
          </p:cNvPr>
          <p:cNvPicPr>
            <a:picLocks noChangeAspect="1"/>
          </p:cNvPicPr>
          <p:nvPr/>
        </p:nvPicPr>
        <p:blipFill>
          <a:blip r:embed="rId5"/>
          <a:stretch>
            <a:fillRect/>
          </a:stretch>
        </p:blipFill>
        <p:spPr>
          <a:xfrm>
            <a:off x="72190" y="1536058"/>
            <a:ext cx="5927558" cy="4643359"/>
          </a:xfrm>
          <a:prstGeom prst="rect">
            <a:avLst/>
          </a:prstGeom>
        </p:spPr>
      </p:pic>
      <p:pic>
        <p:nvPicPr>
          <p:cNvPr id="10" name="Picture 9">
            <a:extLst>
              <a:ext uri="{FF2B5EF4-FFF2-40B4-BE49-F238E27FC236}">
                <a16:creationId xmlns:a16="http://schemas.microsoft.com/office/drawing/2014/main" id="{D90B9E9B-EAE7-460C-921E-893F5968E22D}"/>
              </a:ext>
            </a:extLst>
          </p:cNvPr>
          <p:cNvPicPr>
            <a:picLocks noChangeAspect="1"/>
          </p:cNvPicPr>
          <p:nvPr/>
        </p:nvPicPr>
        <p:blipFill>
          <a:blip r:embed="rId6"/>
          <a:stretch>
            <a:fillRect/>
          </a:stretch>
        </p:blipFill>
        <p:spPr>
          <a:xfrm>
            <a:off x="6192253" y="1690687"/>
            <a:ext cx="5730164" cy="4488730"/>
          </a:xfrm>
          <a:prstGeom prst="rect">
            <a:avLst/>
          </a:prstGeom>
        </p:spPr>
      </p:pic>
      <p:sp>
        <p:nvSpPr>
          <p:cNvPr id="8" name="Rectangle 7">
            <a:hlinkClick r:id="rId7" action="ppaction://hlinksldjump"/>
            <a:extLst>
              <a:ext uri="{FF2B5EF4-FFF2-40B4-BE49-F238E27FC236}">
                <a16:creationId xmlns:a16="http://schemas.microsoft.com/office/drawing/2014/main" id="{A7E4C567-8B46-4226-A747-9DA54190AD5D}"/>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3807046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err="1"/>
              <a:t>Simulated</a:t>
            </a:r>
            <a:r>
              <a:rPr lang="de-CH" dirty="0"/>
              <a:t> </a:t>
            </a:r>
            <a:r>
              <a:rPr lang="de-CH" dirty="0" err="1"/>
              <a:t>hydrographs</a:t>
            </a:r>
            <a:r>
              <a:rPr lang="de-CH" dirty="0"/>
              <a:t>: </a:t>
            </a:r>
            <a:r>
              <a:rPr lang="de-CH" dirty="0" err="1"/>
              <a:t>wet</a:t>
            </a:r>
            <a:r>
              <a:rPr lang="de-CH" dirty="0"/>
              <a:t> </a:t>
            </a:r>
            <a:r>
              <a:rPr lang="de-CH" dirty="0" err="1"/>
              <a:t>catchment</a:t>
            </a:r>
            <a:endParaRPr lang="de-CH" dirty="0"/>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sp>
        <p:nvSpPr>
          <p:cNvPr id="8" name="Arrow: Right 7">
            <a:hlinkClick r:id="" action="ppaction://hlinkshowjump?jump=nextslide"/>
            <a:extLst>
              <a:ext uri="{FF2B5EF4-FFF2-40B4-BE49-F238E27FC236}">
                <a16:creationId xmlns:a16="http://schemas.microsoft.com/office/drawing/2014/main" id="{D33FFAFE-45F3-4280-82DB-F0F15F58BC93}"/>
              </a:ext>
            </a:extLst>
          </p:cNvPr>
          <p:cNvSpPr/>
          <p:nvPr/>
        </p:nvSpPr>
        <p:spPr>
          <a:xfrm>
            <a:off x="11476293" y="1106367"/>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19" name="Group 18">
            <a:extLst>
              <a:ext uri="{FF2B5EF4-FFF2-40B4-BE49-F238E27FC236}">
                <a16:creationId xmlns:a16="http://schemas.microsoft.com/office/drawing/2014/main" id="{CB521CF6-E46D-489A-8126-22EB32712B57}"/>
              </a:ext>
            </a:extLst>
          </p:cNvPr>
          <p:cNvGrpSpPr/>
          <p:nvPr/>
        </p:nvGrpSpPr>
        <p:grpSpPr>
          <a:xfrm>
            <a:off x="463226" y="2481783"/>
            <a:ext cx="11265549" cy="2819614"/>
            <a:chOff x="463226" y="1869386"/>
            <a:chExt cx="11265549" cy="2819614"/>
          </a:xfrm>
        </p:grpSpPr>
        <p:grpSp>
          <p:nvGrpSpPr>
            <p:cNvPr id="13" name="Group 12">
              <a:extLst>
                <a:ext uri="{FF2B5EF4-FFF2-40B4-BE49-F238E27FC236}">
                  <a16:creationId xmlns:a16="http://schemas.microsoft.com/office/drawing/2014/main" id="{4A6E28F0-B6C1-420D-9C70-895CDF12EB8B}"/>
                </a:ext>
              </a:extLst>
            </p:cNvPr>
            <p:cNvGrpSpPr/>
            <p:nvPr/>
          </p:nvGrpSpPr>
          <p:grpSpPr>
            <a:xfrm>
              <a:off x="463226" y="2169000"/>
              <a:ext cx="11265549" cy="2520000"/>
              <a:chOff x="299919" y="1961415"/>
              <a:chExt cx="11265549" cy="2520000"/>
            </a:xfrm>
          </p:grpSpPr>
          <p:pic>
            <p:nvPicPr>
              <p:cNvPr id="7" name="Picture 6">
                <a:extLst>
                  <a:ext uri="{FF2B5EF4-FFF2-40B4-BE49-F238E27FC236}">
                    <a16:creationId xmlns:a16="http://schemas.microsoft.com/office/drawing/2014/main" id="{311C92B7-CC40-48B7-BC81-F7E6D1AA09D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179" t="12275" r="4410" b="8225"/>
              <a:stretch/>
            </p:blipFill>
            <p:spPr>
              <a:xfrm>
                <a:off x="4346523" y="1961415"/>
                <a:ext cx="3609473" cy="2520000"/>
              </a:xfrm>
              <a:prstGeom prst="rect">
                <a:avLst/>
              </a:prstGeom>
            </p:spPr>
          </p:pic>
          <p:pic>
            <p:nvPicPr>
              <p:cNvPr id="10" name="Picture 9">
                <a:extLst>
                  <a:ext uri="{FF2B5EF4-FFF2-40B4-BE49-F238E27FC236}">
                    <a16:creationId xmlns:a16="http://schemas.microsoft.com/office/drawing/2014/main" id="{A78F810B-46B2-4A27-A949-CF9AAD59ABB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2275" r="4410" b="8225"/>
              <a:stretch/>
            </p:blipFill>
            <p:spPr>
              <a:xfrm>
                <a:off x="299919" y="1961415"/>
                <a:ext cx="4039611" cy="2520000"/>
              </a:xfrm>
              <a:prstGeom prst="rect">
                <a:avLst/>
              </a:prstGeom>
            </p:spPr>
          </p:pic>
          <p:pic>
            <p:nvPicPr>
              <p:cNvPr id="12" name="Picture 11">
                <a:extLst>
                  <a:ext uri="{FF2B5EF4-FFF2-40B4-BE49-F238E27FC236}">
                    <a16:creationId xmlns:a16="http://schemas.microsoft.com/office/drawing/2014/main" id="{07EDF112-49EE-45A8-BE8F-55E05018DCDD}"/>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0177" t="12275" r="4410" b="8225"/>
              <a:stretch/>
            </p:blipFill>
            <p:spPr>
              <a:xfrm>
                <a:off x="7955996" y="1961415"/>
                <a:ext cx="3609472" cy="2520000"/>
              </a:xfrm>
              <a:prstGeom prst="rect">
                <a:avLst/>
              </a:prstGeom>
            </p:spPr>
          </p:pic>
        </p:grpSp>
        <p:sp>
          <p:nvSpPr>
            <p:cNvPr id="16" name="TextBox 15">
              <a:extLst>
                <a:ext uri="{FF2B5EF4-FFF2-40B4-BE49-F238E27FC236}">
                  <a16:creationId xmlns:a16="http://schemas.microsoft.com/office/drawing/2014/main" id="{B4257D63-EB3B-448F-BF88-859FDD238174}"/>
                </a:ext>
              </a:extLst>
            </p:cNvPr>
            <p:cNvSpPr txBox="1"/>
            <p:nvPr/>
          </p:nvSpPr>
          <p:spPr>
            <a:xfrm>
              <a:off x="2487211" y="1869386"/>
              <a:ext cx="813043" cy="369332"/>
            </a:xfrm>
            <a:prstGeom prst="rect">
              <a:avLst/>
            </a:prstGeom>
            <a:noFill/>
          </p:spPr>
          <p:txBody>
            <a:bodyPr wrap="none" rtlCol="0">
              <a:spAutoFit/>
            </a:bodyPr>
            <a:lstStyle/>
            <a:p>
              <a:pPr algn="ctr"/>
              <a:r>
                <a:rPr lang="de-CH" dirty="0"/>
                <a:t>±20 %</a:t>
              </a:r>
            </a:p>
          </p:txBody>
        </p:sp>
        <p:sp>
          <p:nvSpPr>
            <p:cNvPr id="17" name="TextBox 16">
              <a:extLst>
                <a:ext uri="{FF2B5EF4-FFF2-40B4-BE49-F238E27FC236}">
                  <a16:creationId xmlns:a16="http://schemas.microsoft.com/office/drawing/2014/main" id="{80430592-8A44-4D13-912B-3A7AAF9EF884}"/>
                </a:ext>
              </a:extLst>
            </p:cNvPr>
            <p:cNvSpPr txBox="1"/>
            <p:nvPr/>
          </p:nvSpPr>
          <p:spPr>
            <a:xfrm>
              <a:off x="5104991" y="1871147"/>
              <a:ext cx="1982017" cy="369332"/>
            </a:xfrm>
            <a:prstGeom prst="rect">
              <a:avLst/>
            </a:prstGeom>
            <a:noFill/>
          </p:spPr>
          <p:txBody>
            <a:bodyPr wrap="none" rtlCol="0">
              <a:spAutoFit/>
            </a:bodyPr>
            <a:lstStyle/>
            <a:p>
              <a:pPr algn="ctr"/>
              <a:r>
                <a:rPr lang="de-CH" dirty="0" err="1"/>
                <a:t>daily</a:t>
              </a:r>
              <a:r>
                <a:rPr lang="de-CH" dirty="0"/>
                <a:t> stream </a:t>
              </a:r>
              <a:r>
                <a:rPr lang="de-CH" dirty="0" err="1"/>
                <a:t>levels</a:t>
              </a:r>
              <a:endParaRPr lang="de-CH" dirty="0"/>
            </a:p>
          </p:txBody>
        </p:sp>
        <p:sp>
          <p:nvSpPr>
            <p:cNvPr id="18" name="TextBox 17">
              <a:extLst>
                <a:ext uri="{FF2B5EF4-FFF2-40B4-BE49-F238E27FC236}">
                  <a16:creationId xmlns:a16="http://schemas.microsoft.com/office/drawing/2014/main" id="{879F7DF9-730F-43AF-8CF5-747C75A3B4FB}"/>
                </a:ext>
              </a:extLst>
            </p:cNvPr>
            <p:cNvSpPr txBox="1"/>
            <p:nvPr/>
          </p:nvSpPr>
          <p:spPr>
            <a:xfrm>
              <a:off x="9228175" y="1869386"/>
              <a:ext cx="1391728" cy="369332"/>
            </a:xfrm>
            <a:prstGeom prst="rect">
              <a:avLst/>
            </a:prstGeom>
            <a:noFill/>
          </p:spPr>
          <p:txBody>
            <a:bodyPr wrap="none" rtlCol="0">
              <a:spAutoFit/>
            </a:bodyPr>
            <a:lstStyle/>
            <a:p>
              <a:pPr algn="ctr"/>
              <a:r>
                <a:rPr lang="de-CH" dirty="0" err="1"/>
                <a:t>combination</a:t>
              </a:r>
              <a:endParaRPr lang="de-CH" dirty="0"/>
            </a:p>
          </p:txBody>
        </p:sp>
      </p:grpSp>
      <p:sp>
        <p:nvSpPr>
          <p:cNvPr id="14" name="Rectangle 13">
            <a:hlinkClick r:id="rId8" action="ppaction://hlinksldjump"/>
            <a:extLst>
              <a:ext uri="{FF2B5EF4-FFF2-40B4-BE49-F238E27FC236}">
                <a16:creationId xmlns:a16="http://schemas.microsoft.com/office/drawing/2014/main" id="{CBD57BDB-8705-48B5-B458-B154339D2DAE}"/>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1046535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en-GB" dirty="0"/>
              <a:t>Simulated hydrographs: dry catchment</a:t>
            </a:r>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A0AF3FBC-78A2-4C5C-99EB-7D91DAB57504}"/>
              </a:ext>
            </a:extLst>
          </p:cNvPr>
          <p:cNvSpPr/>
          <p:nvPr/>
        </p:nvSpPr>
        <p:spPr>
          <a:xfrm rot="10800000">
            <a:off x="11476293" y="1628448"/>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Arrow: Right 12">
            <a:hlinkClick r:id="" action="ppaction://hlinkshowjump?jump=nextslide"/>
            <a:extLst>
              <a:ext uri="{FF2B5EF4-FFF2-40B4-BE49-F238E27FC236}">
                <a16:creationId xmlns:a16="http://schemas.microsoft.com/office/drawing/2014/main" id="{A8AA0E0A-CF1F-4082-9942-4282495A4D50}"/>
              </a:ext>
            </a:extLst>
          </p:cNvPr>
          <p:cNvSpPr/>
          <p:nvPr/>
        </p:nvSpPr>
        <p:spPr>
          <a:xfrm>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10" name="Group 9">
            <a:extLst>
              <a:ext uri="{FF2B5EF4-FFF2-40B4-BE49-F238E27FC236}">
                <a16:creationId xmlns:a16="http://schemas.microsoft.com/office/drawing/2014/main" id="{54D53C3E-EBAB-479A-BE01-4AF8EC3063CC}"/>
              </a:ext>
            </a:extLst>
          </p:cNvPr>
          <p:cNvGrpSpPr/>
          <p:nvPr/>
        </p:nvGrpSpPr>
        <p:grpSpPr>
          <a:xfrm>
            <a:off x="463226" y="2480400"/>
            <a:ext cx="11265549" cy="2796632"/>
            <a:chOff x="463226" y="1869386"/>
            <a:chExt cx="11265549" cy="2796632"/>
          </a:xfrm>
        </p:grpSpPr>
        <p:grpSp>
          <p:nvGrpSpPr>
            <p:cNvPr id="11" name="Group 10">
              <a:extLst>
                <a:ext uri="{FF2B5EF4-FFF2-40B4-BE49-F238E27FC236}">
                  <a16:creationId xmlns:a16="http://schemas.microsoft.com/office/drawing/2014/main" id="{2648F842-1983-421C-89E8-EDEE0DAF59A2}"/>
                </a:ext>
              </a:extLst>
            </p:cNvPr>
            <p:cNvGrpSpPr/>
            <p:nvPr/>
          </p:nvGrpSpPr>
          <p:grpSpPr>
            <a:xfrm>
              <a:off x="463226" y="2191981"/>
              <a:ext cx="11265549" cy="2474037"/>
              <a:chOff x="299919" y="1984396"/>
              <a:chExt cx="11265549" cy="2474037"/>
            </a:xfrm>
          </p:grpSpPr>
          <p:pic>
            <p:nvPicPr>
              <p:cNvPr id="17" name="Picture 16">
                <a:extLst>
                  <a:ext uri="{FF2B5EF4-FFF2-40B4-BE49-F238E27FC236}">
                    <a16:creationId xmlns:a16="http://schemas.microsoft.com/office/drawing/2014/main" id="{996CB03C-23DE-4CE0-8ADE-67C76C7D23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6523" y="1986595"/>
                <a:ext cx="3609473" cy="2469639"/>
              </a:xfrm>
              <a:prstGeom prst="rect">
                <a:avLst/>
              </a:prstGeom>
            </p:spPr>
          </p:pic>
          <p:pic>
            <p:nvPicPr>
              <p:cNvPr id="18" name="Picture 17">
                <a:extLst>
                  <a:ext uri="{FF2B5EF4-FFF2-40B4-BE49-F238E27FC236}">
                    <a16:creationId xmlns:a16="http://schemas.microsoft.com/office/drawing/2014/main" id="{8459B54E-1F71-4D5F-9CDC-52CF0FF3C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919" y="1984396"/>
                <a:ext cx="4039611" cy="2474037"/>
              </a:xfrm>
              <a:prstGeom prst="rect">
                <a:avLst/>
              </a:prstGeom>
            </p:spPr>
          </p:pic>
          <p:pic>
            <p:nvPicPr>
              <p:cNvPr id="19" name="Picture 18">
                <a:extLst>
                  <a:ext uri="{FF2B5EF4-FFF2-40B4-BE49-F238E27FC236}">
                    <a16:creationId xmlns:a16="http://schemas.microsoft.com/office/drawing/2014/main" id="{2B34EE8F-5EDA-4BD1-A206-3AAD0B45AD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5996" y="1986596"/>
                <a:ext cx="3609472" cy="2469638"/>
              </a:xfrm>
              <a:prstGeom prst="rect">
                <a:avLst/>
              </a:prstGeom>
            </p:spPr>
          </p:pic>
        </p:grpSp>
        <p:sp>
          <p:nvSpPr>
            <p:cNvPr id="14" name="TextBox 13">
              <a:extLst>
                <a:ext uri="{FF2B5EF4-FFF2-40B4-BE49-F238E27FC236}">
                  <a16:creationId xmlns:a16="http://schemas.microsoft.com/office/drawing/2014/main" id="{A0BFD1E6-A489-43DD-91B1-BBB9D6E50BE1}"/>
                </a:ext>
              </a:extLst>
            </p:cNvPr>
            <p:cNvSpPr txBox="1"/>
            <p:nvPr/>
          </p:nvSpPr>
          <p:spPr>
            <a:xfrm>
              <a:off x="2487211" y="1869386"/>
              <a:ext cx="813043" cy="369332"/>
            </a:xfrm>
            <a:prstGeom prst="rect">
              <a:avLst/>
            </a:prstGeom>
            <a:noFill/>
          </p:spPr>
          <p:txBody>
            <a:bodyPr wrap="none" rtlCol="0">
              <a:spAutoFit/>
            </a:bodyPr>
            <a:lstStyle/>
            <a:p>
              <a:pPr algn="ctr"/>
              <a:r>
                <a:rPr lang="de-CH" dirty="0"/>
                <a:t>±20 %</a:t>
              </a:r>
            </a:p>
          </p:txBody>
        </p:sp>
        <p:sp>
          <p:nvSpPr>
            <p:cNvPr id="15" name="TextBox 14">
              <a:extLst>
                <a:ext uri="{FF2B5EF4-FFF2-40B4-BE49-F238E27FC236}">
                  <a16:creationId xmlns:a16="http://schemas.microsoft.com/office/drawing/2014/main" id="{CE05C863-882D-472F-A2E3-303A66BE884A}"/>
                </a:ext>
              </a:extLst>
            </p:cNvPr>
            <p:cNvSpPr txBox="1"/>
            <p:nvPr/>
          </p:nvSpPr>
          <p:spPr>
            <a:xfrm>
              <a:off x="5104991" y="1871147"/>
              <a:ext cx="1982017" cy="369332"/>
            </a:xfrm>
            <a:prstGeom prst="rect">
              <a:avLst/>
            </a:prstGeom>
            <a:noFill/>
          </p:spPr>
          <p:txBody>
            <a:bodyPr wrap="none" rtlCol="0">
              <a:spAutoFit/>
            </a:bodyPr>
            <a:lstStyle/>
            <a:p>
              <a:pPr algn="ctr"/>
              <a:r>
                <a:rPr lang="de-CH" dirty="0" err="1"/>
                <a:t>daily</a:t>
              </a:r>
              <a:r>
                <a:rPr lang="de-CH" dirty="0"/>
                <a:t> stream </a:t>
              </a:r>
              <a:r>
                <a:rPr lang="de-CH" dirty="0" err="1"/>
                <a:t>levels</a:t>
              </a:r>
              <a:endParaRPr lang="de-CH" dirty="0"/>
            </a:p>
          </p:txBody>
        </p:sp>
        <p:sp>
          <p:nvSpPr>
            <p:cNvPr id="16" name="TextBox 15">
              <a:extLst>
                <a:ext uri="{FF2B5EF4-FFF2-40B4-BE49-F238E27FC236}">
                  <a16:creationId xmlns:a16="http://schemas.microsoft.com/office/drawing/2014/main" id="{CC6D8540-BE45-4A63-847B-A7EE0AF01C7E}"/>
                </a:ext>
              </a:extLst>
            </p:cNvPr>
            <p:cNvSpPr txBox="1"/>
            <p:nvPr/>
          </p:nvSpPr>
          <p:spPr>
            <a:xfrm>
              <a:off x="9228175" y="1869386"/>
              <a:ext cx="1391728" cy="369332"/>
            </a:xfrm>
            <a:prstGeom prst="rect">
              <a:avLst/>
            </a:prstGeom>
            <a:noFill/>
          </p:spPr>
          <p:txBody>
            <a:bodyPr wrap="none" rtlCol="0">
              <a:spAutoFit/>
            </a:bodyPr>
            <a:lstStyle/>
            <a:p>
              <a:pPr algn="ctr"/>
              <a:r>
                <a:rPr lang="de-CH" dirty="0" err="1"/>
                <a:t>combination</a:t>
              </a:r>
              <a:endParaRPr lang="de-CH" dirty="0"/>
            </a:p>
          </p:txBody>
        </p:sp>
      </p:grpSp>
      <p:sp>
        <p:nvSpPr>
          <p:cNvPr id="20" name="Rectangle 19">
            <a:hlinkClick r:id="rId9" action="ppaction://hlinksldjump"/>
            <a:extLst>
              <a:ext uri="{FF2B5EF4-FFF2-40B4-BE49-F238E27FC236}">
                <a16:creationId xmlns:a16="http://schemas.microsoft.com/office/drawing/2014/main" id="{A3F94D0A-928F-498A-8C3F-885E83278F9D}"/>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1266957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err="1"/>
              <a:t>Constraining</a:t>
            </a:r>
            <a:r>
              <a:rPr lang="de-CH" dirty="0"/>
              <a:t> </a:t>
            </a:r>
            <a:r>
              <a:rPr lang="de-CH" dirty="0" err="1"/>
              <a:t>parameter</a:t>
            </a:r>
            <a:r>
              <a:rPr lang="de-CH" dirty="0"/>
              <a:t> </a:t>
            </a:r>
            <a:r>
              <a:rPr lang="de-CH" dirty="0" err="1"/>
              <a:t>values</a:t>
            </a:r>
            <a:endParaRPr lang="de-CH" dirty="0"/>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5A6EFE2F-A699-4EE0-B323-E5B2709331E5}"/>
              </a:ext>
            </a:extLst>
          </p:cNvPr>
          <p:cNvSpPr/>
          <p:nvPr/>
        </p:nvSpPr>
        <p:spPr>
          <a:xfrm rot="10800000">
            <a:off x="11476293" y="1106367"/>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Picture 7">
            <a:extLst>
              <a:ext uri="{FF2B5EF4-FFF2-40B4-BE49-F238E27FC236}">
                <a16:creationId xmlns:a16="http://schemas.microsoft.com/office/drawing/2014/main" id="{0D9C92A0-316B-4F2D-B818-F0DE3B8E79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5172" y="1458743"/>
            <a:ext cx="7198628" cy="5398971"/>
          </a:xfrm>
          <a:prstGeom prst="rect">
            <a:avLst/>
          </a:prstGeom>
        </p:spPr>
      </p:pic>
      <p:sp>
        <p:nvSpPr>
          <p:cNvPr id="9" name="TextBox 8">
            <a:extLst>
              <a:ext uri="{FF2B5EF4-FFF2-40B4-BE49-F238E27FC236}">
                <a16:creationId xmlns:a16="http://schemas.microsoft.com/office/drawing/2014/main" id="{A333C11B-9966-42EC-8C9D-47A39D1A3101}"/>
              </a:ext>
            </a:extLst>
          </p:cNvPr>
          <p:cNvSpPr txBox="1"/>
          <p:nvPr/>
        </p:nvSpPr>
        <p:spPr>
          <a:xfrm>
            <a:off x="838200" y="1760773"/>
            <a:ext cx="3431796" cy="3693319"/>
          </a:xfrm>
          <a:prstGeom prst="rect">
            <a:avLst/>
          </a:prstGeom>
          <a:noFill/>
        </p:spPr>
        <p:txBody>
          <a:bodyPr wrap="square" rtlCol="0">
            <a:spAutoFit/>
          </a:bodyPr>
          <a:lstStyle/>
          <a:p>
            <a:pPr marL="285750" indent="-285750">
              <a:buFont typeface="Wingdings" panose="05000000000000000000" pitchFamily="2" charset="2"/>
              <a:buChar char="Ø"/>
            </a:pPr>
            <a:r>
              <a:rPr lang="en-GB" dirty="0"/>
              <a:t>Parameters tend to be more constrained by information on dynamics</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Combination: similar parameters as for calibration on dynamics only</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Upper benchmark (all discharge data) in general more similar to calibration on dynamics, but varying among parameters and catchments</a:t>
            </a:r>
          </a:p>
        </p:txBody>
      </p:sp>
      <p:sp>
        <p:nvSpPr>
          <p:cNvPr id="3" name="TextBox 2">
            <a:extLst>
              <a:ext uri="{FF2B5EF4-FFF2-40B4-BE49-F238E27FC236}">
                <a16:creationId xmlns:a16="http://schemas.microsoft.com/office/drawing/2014/main" id="{896CC535-DBA8-4B90-9CE7-160F53BEF360}"/>
              </a:ext>
            </a:extLst>
          </p:cNvPr>
          <p:cNvSpPr txBox="1"/>
          <p:nvPr/>
        </p:nvSpPr>
        <p:spPr>
          <a:xfrm>
            <a:off x="10101413" y="5348237"/>
            <a:ext cx="2290763" cy="307777"/>
          </a:xfrm>
          <a:prstGeom prst="rect">
            <a:avLst/>
          </a:prstGeom>
          <a:noFill/>
        </p:spPr>
        <p:txBody>
          <a:bodyPr wrap="square" rtlCol="0">
            <a:spAutoFit/>
          </a:bodyPr>
          <a:lstStyle/>
          <a:p>
            <a:r>
              <a:rPr lang="de-CH" sz="1400" dirty="0"/>
              <a:t>(</a:t>
            </a:r>
            <a:r>
              <a:rPr lang="de-CH" sz="1400" dirty="0" err="1"/>
              <a:t>Example</a:t>
            </a:r>
            <a:r>
              <a:rPr lang="de-CH" sz="1400" dirty="0"/>
              <a:t> </a:t>
            </a:r>
            <a:r>
              <a:rPr lang="de-CH" sz="1400" dirty="0" err="1"/>
              <a:t>catchment</a:t>
            </a:r>
            <a:r>
              <a:rPr lang="de-CH" sz="1400" dirty="0"/>
              <a:t>)</a:t>
            </a:r>
          </a:p>
        </p:txBody>
      </p:sp>
      <p:sp>
        <p:nvSpPr>
          <p:cNvPr id="10" name="Rectangle 9">
            <a:hlinkClick r:id="rId6" action="ppaction://hlinksldjump"/>
            <a:extLst>
              <a:ext uri="{FF2B5EF4-FFF2-40B4-BE49-F238E27FC236}">
                <a16:creationId xmlns:a16="http://schemas.microsoft.com/office/drawing/2014/main" id="{71C8B1FC-D34B-4AAB-A05A-55A94E1C146C}"/>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177073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a:xfrm>
            <a:off x="838200" y="365125"/>
            <a:ext cx="9748706" cy="1325563"/>
          </a:xfrm>
        </p:spPr>
        <p:txBody>
          <a:bodyPr/>
          <a:lstStyle/>
          <a:p>
            <a:r>
              <a:rPr lang="en-GB" dirty="0"/>
              <a:t>Caravan data compared to Camels data</a:t>
            </a:r>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sp>
        <p:nvSpPr>
          <p:cNvPr id="18" name="TextBox 17">
            <a:extLst>
              <a:ext uri="{FF2B5EF4-FFF2-40B4-BE49-F238E27FC236}">
                <a16:creationId xmlns:a16="http://schemas.microsoft.com/office/drawing/2014/main" id="{69DD2D29-9EA2-42AC-8DA4-C2D3D3C2CC81}"/>
              </a:ext>
            </a:extLst>
          </p:cNvPr>
          <p:cNvSpPr txBox="1"/>
          <p:nvPr/>
        </p:nvSpPr>
        <p:spPr>
          <a:xfrm>
            <a:off x="6986194" y="6219898"/>
            <a:ext cx="5026056" cy="646331"/>
          </a:xfrm>
          <a:prstGeom prst="rect">
            <a:avLst/>
          </a:prstGeom>
          <a:noFill/>
        </p:spPr>
        <p:txBody>
          <a:bodyPr wrap="none" rtlCol="0">
            <a:spAutoFit/>
          </a:bodyPr>
          <a:lstStyle/>
          <a:p>
            <a:pPr algn="r"/>
            <a:r>
              <a:rPr lang="de-CH" i="1" dirty="0"/>
              <a:t>Clerc-Schwarzenbach et al. (in review):</a:t>
            </a:r>
          </a:p>
          <a:p>
            <a:pPr algn="r"/>
            <a:r>
              <a:rPr lang="de-CH" i="1" dirty="0"/>
              <a:t>HESS </a:t>
            </a:r>
            <a:r>
              <a:rPr lang="de-CH" i="1" dirty="0" err="1"/>
              <a:t>Opinions</a:t>
            </a:r>
            <a:r>
              <a:rPr lang="de-CH" i="1" dirty="0"/>
              <a:t>: A </a:t>
            </a:r>
            <a:r>
              <a:rPr lang="de-CH" i="1" dirty="0" err="1"/>
              <a:t>few</a:t>
            </a:r>
            <a:r>
              <a:rPr lang="de-CH" i="1" dirty="0"/>
              <a:t> </a:t>
            </a:r>
            <a:r>
              <a:rPr lang="de-CH" i="1" dirty="0" err="1"/>
              <a:t>camels</a:t>
            </a:r>
            <a:r>
              <a:rPr lang="de-CH" i="1" dirty="0"/>
              <a:t> </a:t>
            </a:r>
            <a:r>
              <a:rPr lang="de-CH" i="1" dirty="0" err="1"/>
              <a:t>or</a:t>
            </a:r>
            <a:r>
              <a:rPr lang="de-CH" i="1" dirty="0"/>
              <a:t> a </a:t>
            </a:r>
            <a:r>
              <a:rPr lang="de-CH" i="1" dirty="0" err="1"/>
              <a:t>whole</a:t>
            </a:r>
            <a:r>
              <a:rPr lang="de-CH" i="1" dirty="0"/>
              <a:t> </a:t>
            </a:r>
            <a:r>
              <a:rPr lang="de-CH" i="1" dirty="0" err="1"/>
              <a:t>caravan</a:t>
            </a:r>
            <a:r>
              <a:rPr lang="de-CH" i="1" dirty="0"/>
              <a:t>?</a:t>
            </a:r>
          </a:p>
        </p:txBody>
      </p:sp>
      <p:pic>
        <p:nvPicPr>
          <p:cNvPr id="9" name="Picture 8">
            <a:extLst>
              <a:ext uri="{FF2B5EF4-FFF2-40B4-BE49-F238E27FC236}">
                <a16:creationId xmlns:a16="http://schemas.microsoft.com/office/drawing/2014/main" id="{4BBDBA45-FFB0-4742-BD9D-84BF3EC98E43}"/>
              </a:ext>
            </a:extLst>
          </p:cNvPr>
          <p:cNvPicPr>
            <a:picLocks noChangeAspect="1"/>
          </p:cNvPicPr>
          <p:nvPr/>
        </p:nvPicPr>
        <p:blipFill rotWithShape="1">
          <a:blip r:embed="rId5">
            <a:extLst>
              <a:ext uri="{28A0092B-C50C-407E-A947-70E740481C1C}">
                <a14:useLocalDpi xmlns:a14="http://schemas.microsoft.com/office/drawing/2010/main" val="0"/>
              </a:ext>
            </a:extLst>
          </a:blip>
          <a:srcRect b="35246"/>
          <a:stretch/>
        </p:blipFill>
        <p:spPr>
          <a:xfrm>
            <a:off x="4449451" y="1751147"/>
            <a:ext cx="7485283" cy="1982440"/>
          </a:xfrm>
          <a:prstGeom prst="rect">
            <a:avLst/>
          </a:prstGeom>
        </p:spPr>
      </p:pic>
      <p:sp>
        <p:nvSpPr>
          <p:cNvPr id="10" name="TextBox 9">
            <a:extLst>
              <a:ext uri="{FF2B5EF4-FFF2-40B4-BE49-F238E27FC236}">
                <a16:creationId xmlns:a16="http://schemas.microsoft.com/office/drawing/2014/main" id="{DE5C4FFB-F1A5-4DEF-8212-3822A5042D84}"/>
              </a:ext>
            </a:extLst>
          </p:cNvPr>
          <p:cNvSpPr txBox="1"/>
          <p:nvPr/>
        </p:nvSpPr>
        <p:spPr>
          <a:xfrm rot="16200000">
            <a:off x="4026320" y="3145662"/>
            <a:ext cx="1008609" cy="200055"/>
          </a:xfrm>
          <a:prstGeom prst="rect">
            <a:avLst/>
          </a:prstGeom>
          <a:noFill/>
        </p:spPr>
        <p:txBody>
          <a:bodyPr wrap="none" rtlCol="0">
            <a:spAutoFit/>
          </a:bodyPr>
          <a:lstStyle/>
          <a:p>
            <a:r>
              <a:rPr lang="de-CH" sz="700" dirty="0">
                <a:solidFill>
                  <a:schemeClr val="bg1">
                    <a:lumMod val="65000"/>
                  </a:schemeClr>
                </a:solidFill>
              </a:rPr>
              <a:t>naturalearthdata.com</a:t>
            </a:r>
          </a:p>
        </p:txBody>
      </p:sp>
      <p:sp>
        <p:nvSpPr>
          <p:cNvPr id="12" name="TextBox 11">
            <a:extLst>
              <a:ext uri="{FF2B5EF4-FFF2-40B4-BE49-F238E27FC236}">
                <a16:creationId xmlns:a16="http://schemas.microsoft.com/office/drawing/2014/main" id="{8A866453-E510-496F-9527-E34251148E78}"/>
              </a:ext>
            </a:extLst>
          </p:cNvPr>
          <p:cNvSpPr txBox="1"/>
          <p:nvPr/>
        </p:nvSpPr>
        <p:spPr>
          <a:xfrm>
            <a:off x="838200" y="1767925"/>
            <a:ext cx="3431796" cy="1477328"/>
          </a:xfrm>
          <a:prstGeom prst="rect">
            <a:avLst/>
          </a:prstGeom>
          <a:noFill/>
        </p:spPr>
        <p:txBody>
          <a:bodyPr wrap="square" rtlCol="0">
            <a:spAutoFit/>
          </a:bodyPr>
          <a:lstStyle/>
          <a:p>
            <a:pPr marL="342900" indent="-342900">
              <a:buFont typeface="Wingdings" panose="05000000000000000000" pitchFamily="2" charset="2"/>
              <a:buChar char="Ø"/>
            </a:pPr>
            <a:r>
              <a:rPr lang="de-CH" dirty="0"/>
              <a:t>Large </a:t>
            </a:r>
            <a:r>
              <a:rPr lang="de-CH" dirty="0" err="1"/>
              <a:t>differences</a:t>
            </a:r>
            <a:r>
              <a:rPr lang="de-CH" dirty="0"/>
              <a:t> in </a:t>
            </a:r>
            <a:r>
              <a:rPr lang="de-CH" dirty="0" err="1"/>
              <a:t>hydrometeorological</a:t>
            </a:r>
            <a:r>
              <a:rPr lang="de-CH" dirty="0"/>
              <a:t> </a:t>
            </a:r>
            <a:r>
              <a:rPr lang="de-CH" dirty="0" err="1"/>
              <a:t>data</a:t>
            </a:r>
            <a:r>
              <a:rPr lang="de-CH" dirty="0"/>
              <a:t>, </a:t>
            </a:r>
            <a:r>
              <a:rPr lang="de-CH" dirty="0" err="1"/>
              <a:t>especially</a:t>
            </a:r>
            <a:r>
              <a:rPr lang="de-CH" dirty="0"/>
              <a:t> </a:t>
            </a:r>
            <a:r>
              <a:rPr lang="de-CH" dirty="0" err="1"/>
              <a:t>for</a:t>
            </a:r>
            <a:r>
              <a:rPr lang="de-CH" dirty="0"/>
              <a:t> potential </a:t>
            </a:r>
            <a:r>
              <a:rPr lang="de-CH" dirty="0" err="1"/>
              <a:t>evapotranspiration</a:t>
            </a:r>
            <a:r>
              <a:rPr lang="de-CH" dirty="0"/>
              <a:t> and </a:t>
            </a:r>
            <a:r>
              <a:rPr lang="de-CH" dirty="0" err="1"/>
              <a:t>precipitation</a:t>
            </a:r>
            <a:endParaRPr lang="de-CH" dirty="0"/>
          </a:p>
        </p:txBody>
      </p:sp>
    </p:spTree>
    <p:extLst>
      <p:ext uri="{BB962C8B-B14F-4D97-AF65-F5344CB8AC3E}">
        <p14:creationId xmlns:p14="http://schemas.microsoft.com/office/powerpoint/2010/main" val="2283661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err="1"/>
              <a:t>Earlier</a:t>
            </a:r>
            <a:r>
              <a:rPr lang="de-CH" dirty="0"/>
              <a:t> </a:t>
            </a:r>
            <a:r>
              <a:rPr lang="de-CH" dirty="0" err="1"/>
              <a:t>use</a:t>
            </a:r>
            <a:r>
              <a:rPr lang="de-CH" dirty="0"/>
              <a:t> </a:t>
            </a:r>
            <a:r>
              <a:rPr lang="de-CH" dirty="0" err="1"/>
              <a:t>of</a:t>
            </a:r>
            <a:r>
              <a:rPr lang="de-CH" dirty="0"/>
              <a:t> </a:t>
            </a:r>
            <a:r>
              <a:rPr lang="de-CH" dirty="0" err="1"/>
              <a:t>mean</a:t>
            </a:r>
            <a:r>
              <a:rPr lang="de-CH" dirty="0"/>
              <a:t> </a:t>
            </a:r>
            <a:r>
              <a:rPr lang="de-CH" dirty="0" err="1"/>
              <a:t>discharge</a:t>
            </a:r>
            <a:r>
              <a:rPr lang="de-CH" dirty="0"/>
              <a:t> </a:t>
            </a:r>
            <a:r>
              <a:rPr lang="de-CH" dirty="0" err="1"/>
              <a:t>filter</a:t>
            </a:r>
            <a:endParaRPr lang="de-CH" dirty="0"/>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sp>
        <p:nvSpPr>
          <p:cNvPr id="6" name="Arrow: Right 5">
            <a:hlinkClick r:id="" action="ppaction://hlinkshowjump?jump=nextslide"/>
            <a:extLst>
              <a:ext uri="{FF2B5EF4-FFF2-40B4-BE49-F238E27FC236}">
                <a16:creationId xmlns:a16="http://schemas.microsoft.com/office/drawing/2014/main" id="{0658756E-E236-41DF-B0EF-0694BDBA3844}"/>
              </a:ext>
            </a:extLst>
          </p:cNvPr>
          <p:cNvSpPr/>
          <p:nvPr/>
        </p:nvSpPr>
        <p:spPr>
          <a:xfrm>
            <a:off x="11476293" y="1106367"/>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TextBox 2">
            <a:extLst>
              <a:ext uri="{FF2B5EF4-FFF2-40B4-BE49-F238E27FC236}">
                <a16:creationId xmlns:a16="http://schemas.microsoft.com/office/drawing/2014/main" id="{29B2B029-1CD4-4075-9AEA-178410A28087}"/>
              </a:ext>
            </a:extLst>
          </p:cNvPr>
          <p:cNvSpPr txBox="1"/>
          <p:nvPr/>
        </p:nvSpPr>
        <p:spPr>
          <a:xfrm>
            <a:off x="4843493" y="6211669"/>
            <a:ext cx="7168757" cy="646331"/>
          </a:xfrm>
          <a:prstGeom prst="rect">
            <a:avLst/>
          </a:prstGeom>
          <a:noFill/>
        </p:spPr>
        <p:txBody>
          <a:bodyPr wrap="none" rtlCol="0">
            <a:spAutoFit/>
          </a:bodyPr>
          <a:lstStyle/>
          <a:p>
            <a:pPr algn="r"/>
            <a:r>
              <a:rPr lang="de-CH" i="1" dirty="0"/>
              <a:t>Clerc-Schwarzenbach et al. (in review):</a:t>
            </a:r>
          </a:p>
          <a:p>
            <a:pPr algn="r"/>
            <a:r>
              <a:rPr lang="en-US" i="1" dirty="0"/>
              <a:t>Value of </a:t>
            </a:r>
            <a:r>
              <a:rPr lang="en-US" i="1" dirty="0" err="1"/>
              <a:t>waterlevel</a:t>
            </a:r>
            <a:r>
              <a:rPr lang="en-US" i="1" dirty="0"/>
              <a:t>-class observations for hydrological model calibration</a:t>
            </a:r>
            <a:endParaRPr lang="de-CH" i="1" dirty="0"/>
          </a:p>
        </p:txBody>
      </p:sp>
      <p:pic>
        <p:nvPicPr>
          <p:cNvPr id="12" name="Picture 11">
            <a:extLst>
              <a:ext uri="{FF2B5EF4-FFF2-40B4-BE49-F238E27FC236}">
                <a16:creationId xmlns:a16="http://schemas.microsoft.com/office/drawing/2014/main" id="{FF889298-33E9-45EF-AA77-BB332D49172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63237" y="2797724"/>
            <a:ext cx="6230069" cy="1947000"/>
          </a:xfrm>
          <a:prstGeom prst="rect">
            <a:avLst/>
          </a:prstGeom>
        </p:spPr>
      </p:pic>
      <p:sp>
        <p:nvSpPr>
          <p:cNvPr id="13" name="TextBox 12">
            <a:extLst>
              <a:ext uri="{FF2B5EF4-FFF2-40B4-BE49-F238E27FC236}">
                <a16:creationId xmlns:a16="http://schemas.microsoft.com/office/drawing/2014/main" id="{160DE016-5985-4DFB-A742-67E0E1E4DFED}"/>
              </a:ext>
            </a:extLst>
          </p:cNvPr>
          <p:cNvSpPr txBox="1"/>
          <p:nvPr/>
        </p:nvSpPr>
        <p:spPr>
          <a:xfrm>
            <a:off x="838200" y="2797724"/>
            <a:ext cx="4614644" cy="2031325"/>
          </a:xfrm>
          <a:prstGeom prst="rect">
            <a:avLst/>
          </a:prstGeom>
          <a:noFill/>
        </p:spPr>
        <p:txBody>
          <a:bodyPr wrap="square" rtlCol="0">
            <a:spAutoFit/>
          </a:bodyPr>
          <a:lstStyle/>
          <a:p>
            <a:r>
              <a:rPr lang="de-CH" dirty="0" err="1"/>
              <a:t>Combination</a:t>
            </a:r>
            <a:r>
              <a:rPr lang="de-CH" dirty="0"/>
              <a:t> </a:t>
            </a:r>
            <a:r>
              <a:rPr lang="de-CH" dirty="0" err="1"/>
              <a:t>of</a:t>
            </a:r>
            <a:endParaRPr lang="de-CH" dirty="0"/>
          </a:p>
          <a:p>
            <a:pPr marL="285750" indent="-285750">
              <a:buFont typeface="Wingdings" panose="05000000000000000000" pitchFamily="2" charset="2"/>
              <a:buChar char="Ø"/>
            </a:pPr>
            <a:r>
              <a:rPr lang="de-CH" dirty="0"/>
              <a:t>crowd-</a:t>
            </a:r>
            <a:r>
              <a:rPr lang="de-CH" dirty="0" err="1"/>
              <a:t>based</a:t>
            </a:r>
            <a:r>
              <a:rPr lang="de-CH" dirty="0"/>
              <a:t> </a:t>
            </a:r>
            <a:r>
              <a:rPr lang="de-CH" dirty="0" err="1"/>
              <a:t>waterlevel-class</a:t>
            </a:r>
            <a:r>
              <a:rPr lang="de-CH" dirty="0"/>
              <a:t> </a:t>
            </a:r>
            <a:r>
              <a:rPr lang="de-CH" dirty="0" err="1"/>
              <a:t>observations</a:t>
            </a:r>
            <a:endParaRPr lang="de-CH" dirty="0"/>
          </a:p>
          <a:p>
            <a:pPr marL="285750" indent="-285750">
              <a:buFont typeface="Wingdings" panose="05000000000000000000" pitchFamily="2" charset="2"/>
              <a:buChar char="Ø"/>
            </a:pPr>
            <a:r>
              <a:rPr lang="de-CH" dirty="0"/>
              <a:t>a </a:t>
            </a:r>
            <a:r>
              <a:rPr lang="de-CH" dirty="0" err="1"/>
              <a:t>few</a:t>
            </a:r>
            <a:r>
              <a:rPr lang="de-CH" dirty="0"/>
              <a:t> </a:t>
            </a:r>
            <a:r>
              <a:rPr lang="de-CH" dirty="0" err="1"/>
              <a:t>discharge</a:t>
            </a:r>
            <a:r>
              <a:rPr lang="de-CH" dirty="0"/>
              <a:t> </a:t>
            </a:r>
            <a:r>
              <a:rPr lang="de-CH" dirty="0" err="1"/>
              <a:t>measurements</a:t>
            </a:r>
            <a:endParaRPr lang="de-CH" dirty="0"/>
          </a:p>
          <a:p>
            <a:pPr marL="285750" indent="-285750">
              <a:buFont typeface="Wingdings" panose="05000000000000000000" pitchFamily="2" charset="2"/>
              <a:buChar char="Ø"/>
            </a:pPr>
            <a:r>
              <a:rPr lang="de-CH" dirty="0" err="1"/>
              <a:t>mean</a:t>
            </a:r>
            <a:r>
              <a:rPr lang="de-CH" dirty="0"/>
              <a:t> </a:t>
            </a:r>
            <a:r>
              <a:rPr lang="de-CH" dirty="0" err="1"/>
              <a:t>discharge</a:t>
            </a:r>
            <a:r>
              <a:rPr lang="de-CH" dirty="0"/>
              <a:t> </a:t>
            </a:r>
            <a:r>
              <a:rPr lang="de-CH" dirty="0" err="1"/>
              <a:t>filter</a:t>
            </a:r>
            <a:endParaRPr lang="de-CH" dirty="0"/>
          </a:p>
          <a:p>
            <a:pPr marL="285750" indent="-285750">
              <a:buFont typeface="Wingdings" panose="05000000000000000000" pitchFamily="2" charset="2"/>
              <a:buChar char="Ø"/>
            </a:pPr>
            <a:endParaRPr lang="de-CH" dirty="0"/>
          </a:p>
          <a:p>
            <a:r>
              <a:rPr lang="de-CH" dirty="0"/>
              <a:t>Deviation </a:t>
            </a:r>
            <a:r>
              <a:rPr lang="de-CH" dirty="0" err="1"/>
              <a:t>from</a:t>
            </a:r>
            <a:r>
              <a:rPr lang="de-CH" dirty="0"/>
              <a:t> </a:t>
            </a:r>
            <a:r>
              <a:rPr lang="de-CH" dirty="0" err="1"/>
              <a:t>the</a:t>
            </a:r>
            <a:r>
              <a:rPr lang="de-CH" dirty="0"/>
              <a:t> </a:t>
            </a:r>
            <a:r>
              <a:rPr lang="de-CH" dirty="0" err="1"/>
              <a:t>actual</a:t>
            </a:r>
            <a:r>
              <a:rPr lang="de-CH" dirty="0"/>
              <a:t> </a:t>
            </a:r>
            <a:r>
              <a:rPr lang="de-CH" dirty="0" err="1"/>
              <a:t>mean</a:t>
            </a:r>
            <a:r>
              <a:rPr lang="de-CH" dirty="0"/>
              <a:t> </a:t>
            </a:r>
            <a:r>
              <a:rPr lang="de-CH" dirty="0" err="1"/>
              <a:t>discharge</a:t>
            </a:r>
            <a:r>
              <a:rPr lang="de-CH" dirty="0"/>
              <a:t> </a:t>
            </a:r>
            <a:r>
              <a:rPr lang="de-CH" dirty="0" err="1"/>
              <a:t>of</a:t>
            </a:r>
            <a:r>
              <a:rPr lang="de-CH" dirty="0"/>
              <a:t> 2.5%, 5%, 10%, 20%, 30%, and 50% </a:t>
            </a:r>
            <a:r>
              <a:rPr lang="de-CH" dirty="0" err="1"/>
              <a:t>allowed</a:t>
            </a:r>
            <a:endParaRPr lang="de-CH" dirty="0"/>
          </a:p>
        </p:txBody>
      </p:sp>
      <p:sp>
        <p:nvSpPr>
          <p:cNvPr id="14" name="Rectangle 13">
            <a:hlinkClick r:id="rId6" action="ppaction://hlinksldjump"/>
            <a:extLst>
              <a:ext uri="{FF2B5EF4-FFF2-40B4-BE49-F238E27FC236}">
                <a16:creationId xmlns:a16="http://schemas.microsoft.com/office/drawing/2014/main" id="{5EF1AB91-E25D-481A-B4DA-A29AE97D1836}"/>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2682911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err="1"/>
              <a:t>Results</a:t>
            </a:r>
            <a:r>
              <a:rPr lang="de-CH" dirty="0"/>
              <a:t> </a:t>
            </a:r>
            <a:r>
              <a:rPr lang="de-CH" dirty="0" err="1"/>
              <a:t>of</a:t>
            </a:r>
            <a:r>
              <a:rPr lang="de-CH" dirty="0"/>
              <a:t> all </a:t>
            </a:r>
            <a:r>
              <a:rPr lang="de-CH" dirty="0" err="1"/>
              <a:t>mean</a:t>
            </a:r>
            <a:r>
              <a:rPr lang="de-CH" dirty="0"/>
              <a:t> </a:t>
            </a:r>
            <a:r>
              <a:rPr lang="de-CH" dirty="0" err="1"/>
              <a:t>discharge</a:t>
            </a:r>
            <a:r>
              <a:rPr lang="de-CH" dirty="0"/>
              <a:t> </a:t>
            </a:r>
            <a:r>
              <a:rPr lang="de-CH" dirty="0" err="1"/>
              <a:t>filters</a:t>
            </a:r>
            <a:endParaRPr lang="de-CH" dirty="0"/>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A0AF3FBC-78A2-4C5C-99EB-7D91DAB57504}"/>
              </a:ext>
            </a:extLst>
          </p:cNvPr>
          <p:cNvSpPr/>
          <p:nvPr/>
        </p:nvSpPr>
        <p:spPr>
          <a:xfrm rot="10800000">
            <a:off x="11476293" y="1628448"/>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Arrow: Right 12">
            <a:hlinkClick r:id="" action="ppaction://hlinkshowjump?jump=nextslide"/>
            <a:extLst>
              <a:ext uri="{FF2B5EF4-FFF2-40B4-BE49-F238E27FC236}">
                <a16:creationId xmlns:a16="http://schemas.microsoft.com/office/drawing/2014/main" id="{A8AA0E0A-CF1F-4082-9942-4282495A4D50}"/>
              </a:ext>
            </a:extLst>
          </p:cNvPr>
          <p:cNvSpPr/>
          <p:nvPr/>
        </p:nvSpPr>
        <p:spPr>
          <a:xfrm>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Picture 7">
            <a:extLst>
              <a:ext uri="{FF2B5EF4-FFF2-40B4-BE49-F238E27FC236}">
                <a16:creationId xmlns:a16="http://schemas.microsoft.com/office/drawing/2014/main" id="{68585DDB-516A-4518-A959-22132FDFA42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06982" y="1502592"/>
            <a:ext cx="7370618" cy="4479388"/>
          </a:xfrm>
          <a:prstGeom prst="rect">
            <a:avLst/>
          </a:prstGeom>
        </p:spPr>
      </p:pic>
      <p:sp>
        <p:nvSpPr>
          <p:cNvPr id="9" name="TextBox 8">
            <a:extLst>
              <a:ext uri="{FF2B5EF4-FFF2-40B4-BE49-F238E27FC236}">
                <a16:creationId xmlns:a16="http://schemas.microsoft.com/office/drawing/2014/main" id="{F8FB8C32-7075-439D-ADA0-5D26002557E4}"/>
              </a:ext>
            </a:extLst>
          </p:cNvPr>
          <p:cNvSpPr txBox="1"/>
          <p:nvPr/>
        </p:nvSpPr>
        <p:spPr>
          <a:xfrm>
            <a:off x="838200" y="1502592"/>
            <a:ext cx="2946289" cy="3416320"/>
          </a:xfrm>
          <a:prstGeom prst="rect">
            <a:avLst/>
          </a:prstGeom>
          <a:noFill/>
        </p:spPr>
        <p:txBody>
          <a:bodyPr wrap="square" rtlCol="0">
            <a:spAutoFit/>
          </a:bodyPr>
          <a:lstStyle/>
          <a:p>
            <a:pPr marL="285750" indent="-285750">
              <a:buFont typeface="Wingdings" panose="05000000000000000000" pitchFamily="2" charset="2"/>
              <a:buChar char="Ø"/>
            </a:pPr>
            <a:r>
              <a:rPr lang="de-CH" dirty="0"/>
              <a:t>Positive </a:t>
            </a:r>
            <a:r>
              <a:rPr lang="de-CH" dirty="0" err="1"/>
              <a:t>effect</a:t>
            </a:r>
            <a:r>
              <a:rPr lang="de-CH" dirty="0"/>
              <a:t> on </a:t>
            </a:r>
            <a:r>
              <a:rPr lang="de-CH" dirty="0" err="1"/>
              <a:t>model</a:t>
            </a:r>
            <a:r>
              <a:rPr lang="de-CH" dirty="0"/>
              <a:t> </a:t>
            </a:r>
            <a:r>
              <a:rPr lang="de-CH" dirty="0" err="1"/>
              <a:t>performance</a:t>
            </a:r>
            <a:endParaRPr lang="de-CH" dirty="0"/>
          </a:p>
          <a:p>
            <a:pPr marL="285750" indent="-285750">
              <a:buFont typeface="Wingdings" panose="05000000000000000000" pitchFamily="2" charset="2"/>
              <a:buChar char="Ø"/>
            </a:pPr>
            <a:endParaRPr lang="de-CH" dirty="0"/>
          </a:p>
          <a:p>
            <a:pPr marL="285750" indent="-285750">
              <a:buFont typeface="Wingdings" panose="05000000000000000000" pitchFamily="2" charset="2"/>
              <a:buChar char="Ø"/>
            </a:pPr>
            <a:r>
              <a:rPr lang="de-CH" dirty="0" err="1"/>
              <a:t>Especially</a:t>
            </a:r>
            <a:r>
              <a:rPr lang="de-CH" dirty="0"/>
              <a:t> </a:t>
            </a:r>
            <a:r>
              <a:rPr lang="de-CH" dirty="0" err="1"/>
              <a:t>valuable</a:t>
            </a:r>
            <a:r>
              <a:rPr lang="de-CH" dirty="0"/>
              <a:t> </a:t>
            </a:r>
            <a:r>
              <a:rPr lang="de-CH" dirty="0" err="1"/>
              <a:t>for</a:t>
            </a:r>
            <a:r>
              <a:rPr lang="de-CH" dirty="0"/>
              <a:t> </a:t>
            </a:r>
            <a:r>
              <a:rPr lang="de-CH" dirty="0" err="1"/>
              <a:t>scenarios</a:t>
            </a:r>
            <a:r>
              <a:rPr lang="de-CH" dirty="0"/>
              <a:t> </a:t>
            </a:r>
            <a:r>
              <a:rPr lang="de-CH" dirty="0" err="1"/>
              <a:t>without</a:t>
            </a:r>
            <a:r>
              <a:rPr lang="de-CH" dirty="0"/>
              <a:t> </a:t>
            </a:r>
            <a:r>
              <a:rPr lang="de-CH" dirty="0" err="1"/>
              <a:t>any</a:t>
            </a:r>
            <a:r>
              <a:rPr lang="de-CH" dirty="0"/>
              <a:t> </a:t>
            </a:r>
            <a:r>
              <a:rPr lang="de-CH" dirty="0" err="1"/>
              <a:t>volume</a:t>
            </a:r>
            <a:r>
              <a:rPr lang="de-CH" dirty="0"/>
              <a:t> </a:t>
            </a:r>
            <a:r>
              <a:rPr lang="de-CH" dirty="0" err="1"/>
              <a:t>information</a:t>
            </a:r>
            <a:r>
              <a:rPr lang="de-CH" dirty="0"/>
              <a:t> (</a:t>
            </a:r>
            <a:r>
              <a:rPr lang="de-CH" dirty="0" err="1"/>
              <a:t>red</a:t>
            </a:r>
            <a:r>
              <a:rPr lang="de-CH" dirty="0"/>
              <a:t> </a:t>
            </a:r>
            <a:r>
              <a:rPr lang="de-CH" dirty="0" err="1"/>
              <a:t>lines</a:t>
            </a:r>
            <a:r>
              <a:rPr lang="de-CH" dirty="0"/>
              <a:t>)</a:t>
            </a:r>
          </a:p>
          <a:p>
            <a:pPr marL="285750" indent="-285750">
              <a:buFont typeface="Wingdings" panose="05000000000000000000" pitchFamily="2" charset="2"/>
              <a:buChar char="Ø"/>
            </a:pPr>
            <a:endParaRPr lang="de-CH" b="1" dirty="0"/>
          </a:p>
          <a:p>
            <a:pPr marL="285750" indent="-285750">
              <a:buFont typeface="Wingdings" panose="05000000000000000000" pitchFamily="2" charset="2"/>
              <a:buChar char="Ø"/>
            </a:pPr>
            <a:r>
              <a:rPr lang="de-CH" b="1" dirty="0" err="1"/>
              <a:t>Narrower</a:t>
            </a:r>
            <a:r>
              <a:rPr lang="de-CH" b="1" dirty="0"/>
              <a:t> </a:t>
            </a:r>
            <a:r>
              <a:rPr lang="de-CH" b="1" dirty="0" err="1"/>
              <a:t>mean</a:t>
            </a:r>
            <a:r>
              <a:rPr lang="de-CH" b="1" dirty="0"/>
              <a:t> </a:t>
            </a:r>
            <a:r>
              <a:rPr lang="de-CH" b="1" dirty="0" err="1"/>
              <a:t>discharge</a:t>
            </a:r>
            <a:r>
              <a:rPr lang="de-CH" b="1" dirty="0"/>
              <a:t> </a:t>
            </a:r>
            <a:r>
              <a:rPr lang="de-CH" b="1" dirty="0" err="1"/>
              <a:t>constraint</a:t>
            </a:r>
            <a:r>
              <a:rPr lang="de-CH" b="1" dirty="0"/>
              <a:t> </a:t>
            </a:r>
            <a:r>
              <a:rPr lang="de-CH" b="1" dirty="0" err="1"/>
              <a:t>is</a:t>
            </a:r>
            <a:r>
              <a:rPr lang="de-CH" b="1" dirty="0"/>
              <a:t> not </a:t>
            </a:r>
            <a:r>
              <a:rPr lang="de-CH" b="1" dirty="0" err="1"/>
              <a:t>always</a:t>
            </a:r>
            <a:r>
              <a:rPr lang="de-CH" b="1" dirty="0"/>
              <a:t> </a:t>
            </a:r>
            <a:r>
              <a:rPr lang="de-CH" b="1" dirty="0" err="1"/>
              <a:t>better</a:t>
            </a:r>
            <a:r>
              <a:rPr lang="de-CH" b="1" dirty="0"/>
              <a:t>!</a:t>
            </a:r>
          </a:p>
          <a:p>
            <a:endParaRPr lang="de-CH" dirty="0"/>
          </a:p>
        </p:txBody>
      </p:sp>
      <p:sp>
        <p:nvSpPr>
          <p:cNvPr id="12" name="TextBox 11">
            <a:extLst>
              <a:ext uri="{FF2B5EF4-FFF2-40B4-BE49-F238E27FC236}">
                <a16:creationId xmlns:a16="http://schemas.microsoft.com/office/drawing/2014/main" id="{6E88BA38-1022-4BD4-81DD-83FCD8E2FE54}"/>
              </a:ext>
            </a:extLst>
          </p:cNvPr>
          <p:cNvSpPr txBox="1"/>
          <p:nvPr/>
        </p:nvSpPr>
        <p:spPr>
          <a:xfrm>
            <a:off x="4843493" y="6211669"/>
            <a:ext cx="7168757" cy="646331"/>
          </a:xfrm>
          <a:prstGeom prst="rect">
            <a:avLst/>
          </a:prstGeom>
          <a:noFill/>
        </p:spPr>
        <p:txBody>
          <a:bodyPr wrap="none" rtlCol="0">
            <a:spAutoFit/>
          </a:bodyPr>
          <a:lstStyle/>
          <a:p>
            <a:pPr algn="r"/>
            <a:r>
              <a:rPr lang="de-CH" i="1" dirty="0"/>
              <a:t>Clerc-Schwarzenbach et al. (in review):</a:t>
            </a:r>
          </a:p>
          <a:p>
            <a:pPr algn="r"/>
            <a:r>
              <a:rPr lang="en-US" i="1" dirty="0"/>
              <a:t>Value of </a:t>
            </a:r>
            <a:r>
              <a:rPr lang="en-US" i="1" dirty="0" err="1"/>
              <a:t>waterlevel</a:t>
            </a:r>
            <a:r>
              <a:rPr lang="en-US" i="1" dirty="0"/>
              <a:t>-class observations for hydrological model calibration</a:t>
            </a:r>
            <a:endParaRPr lang="de-CH" i="1" dirty="0"/>
          </a:p>
        </p:txBody>
      </p:sp>
      <p:sp>
        <p:nvSpPr>
          <p:cNvPr id="15" name="Rectangle 14">
            <a:hlinkClick r:id="rId7" action="ppaction://hlinksldjump"/>
            <a:extLst>
              <a:ext uri="{FF2B5EF4-FFF2-40B4-BE49-F238E27FC236}">
                <a16:creationId xmlns:a16="http://schemas.microsoft.com/office/drawing/2014/main" id="{F5810470-FFB3-4A6B-866D-1CE05C7AF943}"/>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3941331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err="1"/>
              <a:t>Effect</a:t>
            </a:r>
            <a:r>
              <a:rPr lang="de-CH" dirty="0"/>
              <a:t> </a:t>
            </a:r>
            <a:r>
              <a:rPr lang="de-CH" dirty="0" err="1"/>
              <a:t>of</a:t>
            </a:r>
            <a:r>
              <a:rPr lang="de-CH" dirty="0"/>
              <a:t> a </a:t>
            </a:r>
            <a:r>
              <a:rPr lang="de-CH" dirty="0" err="1"/>
              <a:t>mean</a:t>
            </a:r>
            <a:r>
              <a:rPr lang="de-CH" dirty="0"/>
              <a:t> </a:t>
            </a:r>
            <a:r>
              <a:rPr lang="de-CH" dirty="0" err="1"/>
              <a:t>discharge</a:t>
            </a:r>
            <a:r>
              <a:rPr lang="de-CH" dirty="0"/>
              <a:t> </a:t>
            </a:r>
            <a:r>
              <a:rPr lang="de-CH" dirty="0" err="1"/>
              <a:t>filter</a:t>
            </a:r>
            <a:r>
              <a:rPr lang="de-CH" dirty="0"/>
              <a:t> (± 30%)</a:t>
            </a:r>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A0AF3FBC-78A2-4C5C-99EB-7D91DAB57504}"/>
              </a:ext>
            </a:extLst>
          </p:cNvPr>
          <p:cNvSpPr/>
          <p:nvPr/>
        </p:nvSpPr>
        <p:spPr>
          <a:xfrm rot="10800000">
            <a:off x="11476293" y="1628448"/>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Arrow: Right 12">
            <a:hlinkClick r:id="" action="ppaction://hlinkshowjump?jump=nextslide"/>
            <a:extLst>
              <a:ext uri="{FF2B5EF4-FFF2-40B4-BE49-F238E27FC236}">
                <a16:creationId xmlns:a16="http://schemas.microsoft.com/office/drawing/2014/main" id="{A8AA0E0A-CF1F-4082-9942-4282495A4D50}"/>
              </a:ext>
            </a:extLst>
          </p:cNvPr>
          <p:cNvSpPr/>
          <p:nvPr/>
        </p:nvSpPr>
        <p:spPr>
          <a:xfrm>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Picture 6">
            <a:extLst>
              <a:ext uri="{FF2B5EF4-FFF2-40B4-BE49-F238E27FC236}">
                <a16:creationId xmlns:a16="http://schemas.microsoft.com/office/drawing/2014/main" id="{F91A5B80-E98B-4873-B913-9A341F7A8DE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29708" y="1502592"/>
            <a:ext cx="7424092" cy="4478400"/>
          </a:xfrm>
          <a:prstGeom prst="rect">
            <a:avLst/>
          </a:prstGeom>
        </p:spPr>
      </p:pic>
      <p:sp>
        <p:nvSpPr>
          <p:cNvPr id="9" name="TextBox 8">
            <a:extLst>
              <a:ext uri="{FF2B5EF4-FFF2-40B4-BE49-F238E27FC236}">
                <a16:creationId xmlns:a16="http://schemas.microsoft.com/office/drawing/2014/main" id="{55A701A6-1452-4EBD-B058-CCE0D84892C7}"/>
              </a:ext>
            </a:extLst>
          </p:cNvPr>
          <p:cNvSpPr txBox="1"/>
          <p:nvPr/>
        </p:nvSpPr>
        <p:spPr>
          <a:xfrm>
            <a:off x="855588" y="1502592"/>
            <a:ext cx="2946289" cy="3693319"/>
          </a:xfrm>
          <a:prstGeom prst="rect">
            <a:avLst/>
          </a:prstGeom>
          <a:noFill/>
        </p:spPr>
        <p:txBody>
          <a:bodyPr wrap="square" rtlCol="0">
            <a:spAutoFit/>
          </a:bodyPr>
          <a:lstStyle/>
          <a:p>
            <a:pPr marL="285750" indent="-285750">
              <a:buFont typeface="Wingdings" panose="05000000000000000000" pitchFamily="2" charset="2"/>
              <a:buChar char="Ø"/>
            </a:pPr>
            <a:r>
              <a:rPr lang="de-CH" dirty="0"/>
              <a:t>Performance </a:t>
            </a:r>
            <a:r>
              <a:rPr lang="de-CH" dirty="0" err="1"/>
              <a:t>improved</a:t>
            </a:r>
            <a:r>
              <a:rPr lang="de-CH" dirty="0"/>
              <a:t> </a:t>
            </a:r>
            <a:r>
              <a:rPr lang="de-CH" dirty="0" err="1"/>
              <a:t>for</a:t>
            </a:r>
            <a:r>
              <a:rPr lang="de-CH" dirty="0"/>
              <a:t> (</a:t>
            </a:r>
            <a:r>
              <a:rPr lang="de-CH" dirty="0" err="1"/>
              <a:t>almost</a:t>
            </a:r>
            <a:r>
              <a:rPr lang="de-CH" dirty="0"/>
              <a:t>) all </a:t>
            </a:r>
            <a:r>
              <a:rPr lang="de-CH" dirty="0" err="1"/>
              <a:t>cases</a:t>
            </a:r>
            <a:endParaRPr lang="de-CH" dirty="0"/>
          </a:p>
          <a:p>
            <a:pPr marL="285750" indent="-285750">
              <a:buFont typeface="Wingdings" panose="05000000000000000000" pitchFamily="2" charset="2"/>
              <a:buChar char="Ø"/>
            </a:pPr>
            <a:endParaRPr lang="de-CH" dirty="0"/>
          </a:p>
          <a:p>
            <a:pPr marL="285750" indent="-285750">
              <a:buFont typeface="Wingdings" panose="05000000000000000000" pitchFamily="2" charset="2"/>
              <a:buChar char="Ø"/>
            </a:pPr>
            <a:r>
              <a:rPr lang="de-CH" dirty="0" err="1"/>
              <a:t>Some</a:t>
            </a:r>
            <a:r>
              <a:rPr lang="de-CH" dirty="0"/>
              <a:t> </a:t>
            </a:r>
            <a:r>
              <a:rPr lang="de-CH" dirty="0" err="1"/>
              <a:t>volume</a:t>
            </a:r>
            <a:r>
              <a:rPr lang="de-CH" dirty="0"/>
              <a:t> </a:t>
            </a:r>
            <a:r>
              <a:rPr lang="de-CH" dirty="0" err="1"/>
              <a:t>information</a:t>
            </a:r>
            <a:r>
              <a:rPr lang="de-CH" dirty="0"/>
              <a:t> </a:t>
            </a:r>
            <a:r>
              <a:rPr lang="de-CH" dirty="0" err="1"/>
              <a:t>is</a:t>
            </a:r>
            <a:r>
              <a:rPr lang="de-CH" dirty="0"/>
              <a:t> </a:t>
            </a:r>
            <a:r>
              <a:rPr lang="de-CH" dirty="0" err="1"/>
              <a:t>highly</a:t>
            </a:r>
            <a:r>
              <a:rPr lang="de-CH" dirty="0"/>
              <a:t> </a:t>
            </a:r>
            <a:r>
              <a:rPr lang="de-CH" dirty="0" err="1"/>
              <a:t>valuable</a:t>
            </a:r>
            <a:r>
              <a:rPr lang="de-CH" dirty="0"/>
              <a:t> (</a:t>
            </a:r>
            <a:r>
              <a:rPr lang="de-CH" dirty="0" err="1"/>
              <a:t>major</a:t>
            </a:r>
            <a:r>
              <a:rPr lang="de-CH" dirty="0"/>
              <a:t> </a:t>
            </a:r>
            <a:r>
              <a:rPr lang="de-CH" dirty="0" err="1"/>
              <a:t>improvements</a:t>
            </a:r>
            <a:r>
              <a:rPr lang="de-CH" dirty="0"/>
              <a:t> </a:t>
            </a:r>
            <a:r>
              <a:rPr lang="de-CH" dirty="0" err="1"/>
              <a:t>when</a:t>
            </a:r>
            <a:r>
              <a:rPr lang="de-CH" dirty="0"/>
              <a:t> </a:t>
            </a:r>
            <a:r>
              <a:rPr lang="de-CH" dirty="0" err="1"/>
              <a:t>volume</a:t>
            </a:r>
            <a:r>
              <a:rPr lang="de-CH" dirty="0"/>
              <a:t> was </a:t>
            </a:r>
            <a:r>
              <a:rPr lang="de-CH" dirty="0" err="1"/>
              <a:t>lacking</a:t>
            </a:r>
            <a:r>
              <a:rPr lang="de-CH" dirty="0"/>
              <a:t>)</a:t>
            </a:r>
          </a:p>
          <a:p>
            <a:pPr marL="285750" indent="-285750">
              <a:buFont typeface="Wingdings" panose="05000000000000000000" pitchFamily="2" charset="2"/>
              <a:buChar char="Ø"/>
            </a:pPr>
            <a:endParaRPr lang="de-CH" dirty="0"/>
          </a:p>
          <a:p>
            <a:pPr marL="285750" indent="-285750">
              <a:buFont typeface="Wingdings" panose="05000000000000000000" pitchFamily="2" charset="2"/>
              <a:buChar char="Ø"/>
            </a:pPr>
            <a:r>
              <a:rPr lang="de-CH" dirty="0"/>
              <a:t>Scenarios </a:t>
            </a:r>
            <a:r>
              <a:rPr lang="de-CH" dirty="0" err="1"/>
              <a:t>with</a:t>
            </a:r>
            <a:r>
              <a:rPr lang="de-CH" dirty="0"/>
              <a:t> </a:t>
            </a:r>
            <a:r>
              <a:rPr lang="de-CH" dirty="0" err="1"/>
              <a:t>little</a:t>
            </a:r>
            <a:r>
              <a:rPr lang="de-CH" dirty="0"/>
              <a:t> </a:t>
            </a:r>
            <a:r>
              <a:rPr lang="de-CH" dirty="0" err="1"/>
              <a:t>room</a:t>
            </a:r>
            <a:r>
              <a:rPr lang="de-CH" dirty="0"/>
              <a:t> </a:t>
            </a:r>
            <a:r>
              <a:rPr lang="de-CH" dirty="0" err="1"/>
              <a:t>for</a:t>
            </a:r>
            <a:r>
              <a:rPr lang="de-CH" dirty="0"/>
              <a:t> </a:t>
            </a:r>
            <a:r>
              <a:rPr lang="de-CH" dirty="0" err="1"/>
              <a:t>improvement</a:t>
            </a:r>
            <a:r>
              <a:rPr lang="de-CH" dirty="0"/>
              <a:t> </a:t>
            </a:r>
            <a:r>
              <a:rPr lang="de-CH" dirty="0" err="1"/>
              <a:t>hardly</a:t>
            </a:r>
            <a:r>
              <a:rPr lang="de-CH" dirty="0"/>
              <a:t> </a:t>
            </a:r>
            <a:r>
              <a:rPr lang="de-CH" dirty="0" err="1"/>
              <a:t>profit</a:t>
            </a:r>
            <a:r>
              <a:rPr lang="de-CH" dirty="0"/>
              <a:t> </a:t>
            </a:r>
            <a:r>
              <a:rPr lang="de-CH" dirty="0" err="1"/>
              <a:t>from</a:t>
            </a:r>
            <a:r>
              <a:rPr lang="de-CH" dirty="0"/>
              <a:t> </a:t>
            </a:r>
            <a:r>
              <a:rPr lang="de-CH" dirty="0" err="1"/>
              <a:t>the</a:t>
            </a:r>
            <a:r>
              <a:rPr lang="de-CH" dirty="0"/>
              <a:t> additional </a:t>
            </a:r>
            <a:r>
              <a:rPr lang="de-CH" dirty="0" err="1"/>
              <a:t>constraint</a:t>
            </a:r>
            <a:endParaRPr lang="de-CH" dirty="0"/>
          </a:p>
          <a:p>
            <a:endParaRPr lang="de-CH" dirty="0"/>
          </a:p>
        </p:txBody>
      </p:sp>
      <p:sp>
        <p:nvSpPr>
          <p:cNvPr id="10" name="TextBox 9">
            <a:extLst>
              <a:ext uri="{FF2B5EF4-FFF2-40B4-BE49-F238E27FC236}">
                <a16:creationId xmlns:a16="http://schemas.microsoft.com/office/drawing/2014/main" id="{ABA801F9-AABE-4634-9EC9-8B52C0F17F2D}"/>
              </a:ext>
            </a:extLst>
          </p:cNvPr>
          <p:cNvSpPr txBox="1"/>
          <p:nvPr/>
        </p:nvSpPr>
        <p:spPr>
          <a:xfrm>
            <a:off x="4843493" y="6211669"/>
            <a:ext cx="7168757" cy="646331"/>
          </a:xfrm>
          <a:prstGeom prst="rect">
            <a:avLst/>
          </a:prstGeom>
          <a:noFill/>
        </p:spPr>
        <p:txBody>
          <a:bodyPr wrap="none" rtlCol="0">
            <a:spAutoFit/>
          </a:bodyPr>
          <a:lstStyle/>
          <a:p>
            <a:pPr algn="r"/>
            <a:r>
              <a:rPr lang="de-CH" i="1" dirty="0"/>
              <a:t>Clerc-Schwarzenbach et al. (in review):</a:t>
            </a:r>
          </a:p>
          <a:p>
            <a:pPr algn="r"/>
            <a:r>
              <a:rPr lang="en-US" i="1" dirty="0"/>
              <a:t>Value of </a:t>
            </a:r>
            <a:r>
              <a:rPr lang="en-US" i="1" dirty="0" err="1"/>
              <a:t>waterlevel</a:t>
            </a:r>
            <a:r>
              <a:rPr lang="en-US" i="1" dirty="0"/>
              <a:t>-class observations for hydrological model calibration</a:t>
            </a:r>
            <a:endParaRPr lang="de-CH" i="1" dirty="0"/>
          </a:p>
        </p:txBody>
      </p:sp>
      <p:sp>
        <p:nvSpPr>
          <p:cNvPr id="14" name="Rectangle 13">
            <a:hlinkClick r:id="rId7" action="ppaction://hlinksldjump"/>
            <a:extLst>
              <a:ext uri="{FF2B5EF4-FFF2-40B4-BE49-F238E27FC236}">
                <a16:creationId xmlns:a16="http://schemas.microsoft.com/office/drawing/2014/main" id="{4F520E15-4428-4301-92E5-E5E07A0BCB30}"/>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298271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a:t>Hydrograph </a:t>
            </a:r>
            <a:r>
              <a:rPr lang="de-CH" dirty="0" err="1"/>
              <a:t>example</a:t>
            </a:r>
            <a:endParaRPr lang="de-CH" dirty="0"/>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pic>
        <p:nvPicPr>
          <p:cNvPr id="8" name="Picture 7">
            <a:extLst>
              <a:ext uri="{FF2B5EF4-FFF2-40B4-BE49-F238E27FC236}">
                <a16:creationId xmlns:a16="http://schemas.microsoft.com/office/drawing/2014/main" id="{1D3DCEA8-4E70-4111-8AA3-76057EEBCCE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39207" y="1508353"/>
            <a:ext cx="6938393" cy="4478400"/>
          </a:xfrm>
          <a:prstGeom prst="rect">
            <a:avLst/>
          </a:prstGeom>
        </p:spPr>
      </p:pic>
      <p:sp>
        <p:nvSpPr>
          <p:cNvPr id="9" name="TextBox 8">
            <a:extLst>
              <a:ext uri="{FF2B5EF4-FFF2-40B4-BE49-F238E27FC236}">
                <a16:creationId xmlns:a16="http://schemas.microsoft.com/office/drawing/2014/main" id="{415EBD56-00B7-487E-8AB1-6C6F3D374821}"/>
              </a:ext>
            </a:extLst>
          </p:cNvPr>
          <p:cNvSpPr txBox="1"/>
          <p:nvPr/>
        </p:nvSpPr>
        <p:spPr>
          <a:xfrm>
            <a:off x="838200" y="1886400"/>
            <a:ext cx="3424807" cy="2862322"/>
          </a:xfrm>
          <a:prstGeom prst="rect">
            <a:avLst/>
          </a:prstGeom>
          <a:noFill/>
        </p:spPr>
        <p:txBody>
          <a:bodyPr wrap="square" rtlCol="0">
            <a:spAutoFit/>
          </a:bodyPr>
          <a:lstStyle/>
          <a:p>
            <a:pPr marL="285750" indent="-285750">
              <a:buFont typeface="Wingdings" panose="05000000000000000000" pitchFamily="2" charset="2"/>
              <a:buChar char="Ø"/>
            </a:pPr>
            <a:r>
              <a:rPr lang="de-CH" dirty="0"/>
              <a:t>Filter </a:t>
            </a:r>
            <a:r>
              <a:rPr lang="de-CH" dirty="0" err="1"/>
              <a:t>reduced</a:t>
            </a:r>
            <a:r>
              <a:rPr lang="de-CH" dirty="0"/>
              <a:t> </a:t>
            </a:r>
            <a:r>
              <a:rPr lang="de-CH" dirty="0" err="1"/>
              <a:t>number</a:t>
            </a:r>
            <a:r>
              <a:rPr lang="de-CH" dirty="0"/>
              <a:t> </a:t>
            </a:r>
            <a:r>
              <a:rPr lang="de-CH" dirty="0" err="1"/>
              <a:t>of</a:t>
            </a:r>
            <a:r>
              <a:rPr lang="de-CH" dirty="0"/>
              <a:t> </a:t>
            </a:r>
            <a:r>
              <a:rPr lang="de-CH" dirty="0" err="1"/>
              <a:t>parameter</a:t>
            </a:r>
            <a:r>
              <a:rPr lang="de-CH" dirty="0"/>
              <a:t> </a:t>
            </a:r>
            <a:r>
              <a:rPr lang="de-CH" dirty="0" err="1"/>
              <a:t>sets</a:t>
            </a:r>
            <a:r>
              <a:rPr lang="de-CH" dirty="0"/>
              <a:t> </a:t>
            </a:r>
            <a:r>
              <a:rPr lang="de-CH" dirty="0" err="1"/>
              <a:t>that</a:t>
            </a:r>
            <a:r>
              <a:rPr lang="de-CH" dirty="0"/>
              <a:t> </a:t>
            </a:r>
            <a:r>
              <a:rPr lang="de-CH" dirty="0" err="1"/>
              <a:t>result</a:t>
            </a:r>
            <a:r>
              <a:rPr lang="de-CH" dirty="0"/>
              <a:t> in </a:t>
            </a:r>
            <a:r>
              <a:rPr lang="de-CH" dirty="0" err="1"/>
              <a:t>simulations</a:t>
            </a:r>
            <a:r>
              <a:rPr lang="de-CH" dirty="0"/>
              <a:t> </a:t>
            </a:r>
            <a:r>
              <a:rPr lang="de-CH" dirty="0" err="1"/>
              <a:t>with</a:t>
            </a:r>
            <a:r>
              <a:rPr lang="de-CH" dirty="0"/>
              <a:t> </a:t>
            </a:r>
            <a:r>
              <a:rPr lang="de-CH" dirty="0" err="1"/>
              <a:t>underestimate</a:t>
            </a:r>
            <a:r>
              <a:rPr lang="de-CH" dirty="0"/>
              <a:t> </a:t>
            </a:r>
            <a:r>
              <a:rPr lang="de-CH" dirty="0" err="1"/>
              <a:t>discharge</a:t>
            </a:r>
            <a:endParaRPr lang="de-CH" dirty="0"/>
          </a:p>
          <a:p>
            <a:endParaRPr lang="de-CH" dirty="0"/>
          </a:p>
          <a:p>
            <a:pPr marL="285750" indent="-285750">
              <a:buFont typeface="Wingdings" panose="05000000000000000000" pitchFamily="2" charset="2"/>
              <a:buChar char="Ø"/>
            </a:pPr>
            <a:r>
              <a:rPr lang="de-CH" dirty="0"/>
              <a:t>More </a:t>
            </a:r>
            <a:r>
              <a:rPr lang="de-CH" dirty="0" err="1"/>
              <a:t>parameter</a:t>
            </a:r>
            <a:r>
              <a:rPr lang="de-CH" dirty="0"/>
              <a:t> </a:t>
            </a:r>
            <a:r>
              <a:rPr lang="de-CH" dirty="0" err="1"/>
              <a:t>sets</a:t>
            </a:r>
            <a:r>
              <a:rPr lang="de-CH" dirty="0"/>
              <a:t> </a:t>
            </a:r>
            <a:r>
              <a:rPr lang="de-CH" dirty="0" err="1"/>
              <a:t>with</a:t>
            </a:r>
            <a:r>
              <a:rPr lang="de-CH" dirty="0"/>
              <a:t> </a:t>
            </a:r>
            <a:r>
              <a:rPr lang="de-CH" dirty="0" err="1"/>
              <a:t>higher</a:t>
            </a:r>
            <a:r>
              <a:rPr lang="de-CH" dirty="0"/>
              <a:t> </a:t>
            </a:r>
            <a:r>
              <a:rPr lang="de-CH" dirty="0" err="1"/>
              <a:t>simulated</a:t>
            </a:r>
            <a:r>
              <a:rPr lang="de-CH" dirty="0"/>
              <a:t> </a:t>
            </a:r>
            <a:r>
              <a:rPr lang="de-CH" dirty="0" err="1"/>
              <a:t>discharge</a:t>
            </a:r>
            <a:r>
              <a:rPr lang="de-CH" dirty="0"/>
              <a:t> </a:t>
            </a:r>
            <a:r>
              <a:rPr lang="de-CH" dirty="0" err="1"/>
              <a:t>improved</a:t>
            </a:r>
            <a:r>
              <a:rPr lang="de-CH" dirty="0"/>
              <a:t> </a:t>
            </a:r>
            <a:r>
              <a:rPr lang="de-CH" dirty="0" err="1"/>
              <a:t>ensemble</a:t>
            </a:r>
            <a:r>
              <a:rPr lang="de-CH" dirty="0"/>
              <a:t> </a:t>
            </a:r>
            <a:r>
              <a:rPr lang="de-CH" dirty="0" err="1"/>
              <a:t>mean</a:t>
            </a:r>
            <a:r>
              <a:rPr lang="de-CH" dirty="0"/>
              <a:t> </a:t>
            </a:r>
            <a:r>
              <a:rPr lang="de-CH" dirty="0" err="1"/>
              <a:t>performance</a:t>
            </a:r>
            <a:endParaRPr lang="de-CH" dirty="0"/>
          </a:p>
          <a:p>
            <a:endParaRPr lang="de-CH" dirty="0"/>
          </a:p>
        </p:txBody>
      </p:sp>
      <p:sp>
        <p:nvSpPr>
          <p:cNvPr id="11" name="Arrow: Right 10">
            <a:hlinkClick r:id="" action="ppaction://hlinkshowjump?jump=previousslide"/>
            <a:extLst>
              <a:ext uri="{FF2B5EF4-FFF2-40B4-BE49-F238E27FC236}">
                <a16:creationId xmlns:a16="http://schemas.microsoft.com/office/drawing/2014/main" id="{39E6DB61-C0C3-40F5-B301-515E7187FC70}"/>
              </a:ext>
            </a:extLst>
          </p:cNvPr>
          <p:cNvSpPr/>
          <p:nvPr/>
        </p:nvSpPr>
        <p:spPr>
          <a:xfrm rot="10800000">
            <a:off x="11476293" y="1628448"/>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Arrow: Right 11">
            <a:hlinkClick r:id="" action="ppaction://hlinkshowjump?jump=nextslide"/>
            <a:extLst>
              <a:ext uri="{FF2B5EF4-FFF2-40B4-BE49-F238E27FC236}">
                <a16:creationId xmlns:a16="http://schemas.microsoft.com/office/drawing/2014/main" id="{AB265A97-8128-4219-B131-4D7AD581BC06}"/>
              </a:ext>
            </a:extLst>
          </p:cNvPr>
          <p:cNvSpPr/>
          <p:nvPr/>
        </p:nvSpPr>
        <p:spPr>
          <a:xfrm>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Box 12">
            <a:extLst>
              <a:ext uri="{FF2B5EF4-FFF2-40B4-BE49-F238E27FC236}">
                <a16:creationId xmlns:a16="http://schemas.microsoft.com/office/drawing/2014/main" id="{2EC206FA-F5A0-44B1-A4ED-3A304BF3131B}"/>
              </a:ext>
            </a:extLst>
          </p:cNvPr>
          <p:cNvSpPr txBox="1"/>
          <p:nvPr/>
        </p:nvSpPr>
        <p:spPr>
          <a:xfrm>
            <a:off x="4843493" y="6211669"/>
            <a:ext cx="7168757" cy="646331"/>
          </a:xfrm>
          <a:prstGeom prst="rect">
            <a:avLst/>
          </a:prstGeom>
          <a:noFill/>
        </p:spPr>
        <p:txBody>
          <a:bodyPr wrap="none" rtlCol="0">
            <a:spAutoFit/>
          </a:bodyPr>
          <a:lstStyle/>
          <a:p>
            <a:pPr algn="r"/>
            <a:r>
              <a:rPr lang="de-CH" i="1" dirty="0"/>
              <a:t>Clerc-Schwarzenbach et al. (in review):</a:t>
            </a:r>
          </a:p>
          <a:p>
            <a:pPr algn="r"/>
            <a:r>
              <a:rPr lang="en-US" i="1" dirty="0"/>
              <a:t>Value of </a:t>
            </a:r>
            <a:r>
              <a:rPr lang="en-US" i="1" dirty="0" err="1"/>
              <a:t>waterlevel</a:t>
            </a:r>
            <a:r>
              <a:rPr lang="en-US" i="1" dirty="0"/>
              <a:t>-class observations for hydrological model calibration</a:t>
            </a:r>
            <a:endParaRPr lang="de-CH" i="1" dirty="0"/>
          </a:p>
        </p:txBody>
      </p:sp>
      <p:sp>
        <p:nvSpPr>
          <p:cNvPr id="16" name="Rectangle 15">
            <a:hlinkClick r:id="rId7" action="ppaction://hlinksldjump"/>
            <a:extLst>
              <a:ext uri="{FF2B5EF4-FFF2-40B4-BE49-F238E27FC236}">
                <a16:creationId xmlns:a16="http://schemas.microsoft.com/office/drawing/2014/main" id="{DDE7211B-B4CB-4BD1-8182-313E713BFC80}"/>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3851548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a:t>More </a:t>
            </a:r>
            <a:r>
              <a:rPr lang="de-CH" dirty="0" err="1"/>
              <a:t>results</a:t>
            </a:r>
            <a:r>
              <a:rPr lang="de-CH" dirty="0"/>
              <a:t>?</a:t>
            </a:r>
          </a:p>
        </p:txBody>
      </p:sp>
      <p:pic>
        <p:nvPicPr>
          <p:cNvPr id="5" name="Content Placeholder 4" descr="Home">
            <a:hlinkClick r:id="rId3"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0"/>
            <a:ext cx="914400" cy="914400"/>
          </a:xfrm>
        </p:spPr>
      </p:pic>
      <p:sp>
        <p:nvSpPr>
          <p:cNvPr id="6" name="Arrow: Right 5">
            <a:hlinkClick r:id="" action="ppaction://hlinkshowjump?jump=previousslide"/>
            <a:extLst>
              <a:ext uri="{FF2B5EF4-FFF2-40B4-BE49-F238E27FC236}">
                <a16:creationId xmlns:a16="http://schemas.microsoft.com/office/drawing/2014/main" id="{A0AF3FBC-78A2-4C5C-99EB-7D91DAB57504}"/>
              </a:ext>
            </a:extLst>
          </p:cNvPr>
          <p:cNvSpPr/>
          <p:nvPr/>
        </p:nvSpPr>
        <p:spPr>
          <a:xfrm rot="10800000">
            <a:off x="11476293" y="1116000"/>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Box 10">
            <a:extLst>
              <a:ext uri="{FF2B5EF4-FFF2-40B4-BE49-F238E27FC236}">
                <a16:creationId xmlns:a16="http://schemas.microsoft.com/office/drawing/2014/main" id="{5D50CD7B-50C6-438C-9B7C-EC61307870FB}"/>
              </a:ext>
            </a:extLst>
          </p:cNvPr>
          <p:cNvSpPr txBox="1"/>
          <p:nvPr/>
        </p:nvSpPr>
        <p:spPr>
          <a:xfrm>
            <a:off x="838200" y="1886400"/>
            <a:ext cx="6118781" cy="1477328"/>
          </a:xfrm>
          <a:prstGeom prst="rect">
            <a:avLst/>
          </a:prstGeom>
          <a:noFill/>
        </p:spPr>
        <p:txBody>
          <a:bodyPr wrap="square" rtlCol="0">
            <a:spAutoFit/>
          </a:bodyPr>
          <a:lstStyle/>
          <a:p>
            <a:r>
              <a:rPr lang="de-CH" dirty="0" err="1"/>
              <a:t>Visit</a:t>
            </a:r>
            <a:r>
              <a:rPr lang="de-CH" dirty="0"/>
              <a:t> </a:t>
            </a:r>
            <a:r>
              <a:rPr lang="de-CH" dirty="0" err="1"/>
              <a:t>Jan’s</a:t>
            </a:r>
            <a:r>
              <a:rPr lang="de-CH" dirty="0"/>
              <a:t> PICO </a:t>
            </a:r>
            <a:r>
              <a:rPr lang="de-CH" dirty="0" err="1"/>
              <a:t>next</a:t>
            </a:r>
            <a:r>
              <a:rPr lang="de-CH" dirty="0"/>
              <a:t> </a:t>
            </a:r>
            <a:r>
              <a:rPr lang="de-CH" dirty="0" err="1"/>
              <a:t>to</a:t>
            </a:r>
            <a:r>
              <a:rPr lang="de-CH" dirty="0"/>
              <a:t> </a:t>
            </a:r>
            <a:r>
              <a:rPr lang="de-CH" dirty="0" err="1"/>
              <a:t>me</a:t>
            </a:r>
            <a:r>
              <a:rPr lang="de-CH" dirty="0"/>
              <a:t>:</a:t>
            </a:r>
          </a:p>
          <a:p>
            <a:endParaRPr lang="de-CH" dirty="0"/>
          </a:p>
          <a:p>
            <a:r>
              <a:rPr lang="de-CH" b="1" dirty="0"/>
              <a:t>A </a:t>
            </a:r>
            <a:r>
              <a:rPr lang="de-CH" b="1" dirty="0" err="1"/>
              <a:t>few</a:t>
            </a:r>
            <a:r>
              <a:rPr lang="de-CH" b="1" dirty="0"/>
              <a:t> </a:t>
            </a:r>
            <a:r>
              <a:rPr lang="de-CH" b="1" dirty="0" err="1"/>
              <a:t>hundred</a:t>
            </a:r>
            <a:r>
              <a:rPr lang="de-CH" b="1" dirty="0"/>
              <a:t> </a:t>
            </a:r>
            <a:r>
              <a:rPr lang="de-CH" b="1" dirty="0" err="1"/>
              <a:t>catchments</a:t>
            </a:r>
            <a:r>
              <a:rPr lang="de-CH" b="1" dirty="0"/>
              <a:t> </a:t>
            </a:r>
            <a:r>
              <a:rPr lang="de-CH" b="1" dirty="0" err="1"/>
              <a:t>later</a:t>
            </a:r>
            <a:r>
              <a:rPr lang="de-CH" b="1" dirty="0"/>
              <a:t> – </a:t>
            </a:r>
            <a:r>
              <a:rPr lang="de-CH" b="1" dirty="0" err="1"/>
              <a:t>lessons</a:t>
            </a:r>
            <a:r>
              <a:rPr lang="de-CH" b="1" dirty="0"/>
              <a:t> </a:t>
            </a:r>
            <a:r>
              <a:rPr lang="de-CH" b="1" dirty="0" err="1"/>
              <a:t>learned</a:t>
            </a:r>
            <a:r>
              <a:rPr lang="de-CH" b="1" dirty="0"/>
              <a:t> </a:t>
            </a:r>
            <a:r>
              <a:rPr lang="de-CH" b="1" dirty="0" err="1"/>
              <a:t>from</a:t>
            </a:r>
            <a:r>
              <a:rPr lang="de-CH" b="1" dirty="0"/>
              <a:t> </a:t>
            </a:r>
            <a:r>
              <a:rPr lang="de-CH" b="1" dirty="0" err="1"/>
              <a:t>modeling</a:t>
            </a:r>
            <a:r>
              <a:rPr lang="de-CH" b="1" dirty="0"/>
              <a:t> large </a:t>
            </a:r>
            <a:r>
              <a:rPr lang="de-CH" b="1" dirty="0" err="1"/>
              <a:t>catchment</a:t>
            </a:r>
            <a:r>
              <a:rPr lang="de-CH" b="1" dirty="0"/>
              <a:t> </a:t>
            </a:r>
            <a:r>
              <a:rPr lang="de-CH" b="1" dirty="0" err="1"/>
              <a:t>samples</a:t>
            </a:r>
            <a:endParaRPr lang="de-CH" b="1" dirty="0"/>
          </a:p>
          <a:p>
            <a:endParaRPr lang="de-CH" dirty="0"/>
          </a:p>
        </p:txBody>
      </p:sp>
      <p:pic>
        <p:nvPicPr>
          <p:cNvPr id="8" name="Picture 7">
            <a:extLst>
              <a:ext uri="{FF2B5EF4-FFF2-40B4-BE49-F238E27FC236}">
                <a16:creationId xmlns:a16="http://schemas.microsoft.com/office/drawing/2014/main" id="{D1324AB8-C90A-4040-A45D-B067821AD2C1}"/>
              </a:ext>
            </a:extLst>
          </p:cNvPr>
          <p:cNvPicPr>
            <a:picLocks noChangeAspect="1"/>
          </p:cNvPicPr>
          <p:nvPr/>
        </p:nvPicPr>
        <p:blipFill rotWithShape="1">
          <a:blip r:embed="rId6"/>
          <a:srcRect b="26629"/>
          <a:stretch/>
        </p:blipFill>
        <p:spPr>
          <a:xfrm>
            <a:off x="5736000" y="3363727"/>
            <a:ext cx="3240000" cy="2235719"/>
          </a:xfrm>
          <a:prstGeom prst="rect">
            <a:avLst/>
          </a:prstGeom>
        </p:spPr>
      </p:pic>
      <p:pic>
        <p:nvPicPr>
          <p:cNvPr id="4" name="Picture 3">
            <a:extLst>
              <a:ext uri="{FF2B5EF4-FFF2-40B4-BE49-F238E27FC236}">
                <a16:creationId xmlns:a16="http://schemas.microsoft.com/office/drawing/2014/main" id="{6F5E9C66-413C-4BEB-8C5A-CB7071783437}"/>
              </a:ext>
            </a:extLst>
          </p:cNvPr>
          <p:cNvPicPr>
            <a:picLocks noChangeAspect="1"/>
          </p:cNvPicPr>
          <p:nvPr/>
        </p:nvPicPr>
        <p:blipFill rotWithShape="1">
          <a:blip r:embed="rId7"/>
          <a:srcRect b="19316"/>
          <a:stretch/>
        </p:blipFill>
        <p:spPr>
          <a:xfrm>
            <a:off x="838200" y="3363728"/>
            <a:ext cx="3240000" cy="2235719"/>
          </a:xfrm>
          <a:prstGeom prst="rect">
            <a:avLst/>
          </a:prstGeom>
        </p:spPr>
      </p:pic>
      <p:pic>
        <p:nvPicPr>
          <p:cNvPr id="7" name="Picture 6">
            <a:extLst>
              <a:ext uri="{FF2B5EF4-FFF2-40B4-BE49-F238E27FC236}">
                <a16:creationId xmlns:a16="http://schemas.microsoft.com/office/drawing/2014/main" id="{D75BB68B-9EAC-486B-9F50-0EFADC5EA9C7}"/>
              </a:ext>
            </a:extLst>
          </p:cNvPr>
          <p:cNvPicPr>
            <a:picLocks noChangeAspect="1"/>
          </p:cNvPicPr>
          <p:nvPr/>
        </p:nvPicPr>
        <p:blipFill rotWithShape="1">
          <a:blip r:embed="rId8"/>
          <a:srcRect b="15342"/>
          <a:stretch/>
        </p:blipFill>
        <p:spPr>
          <a:xfrm>
            <a:off x="8113800" y="4433913"/>
            <a:ext cx="3240000" cy="2235719"/>
          </a:xfrm>
          <a:prstGeom prst="rect">
            <a:avLst/>
          </a:prstGeom>
        </p:spPr>
      </p:pic>
      <p:pic>
        <p:nvPicPr>
          <p:cNvPr id="3" name="Picture 2">
            <a:extLst>
              <a:ext uri="{FF2B5EF4-FFF2-40B4-BE49-F238E27FC236}">
                <a16:creationId xmlns:a16="http://schemas.microsoft.com/office/drawing/2014/main" id="{9CD020A7-65A2-44D5-A1FB-3851E6BFBEFB}"/>
              </a:ext>
            </a:extLst>
          </p:cNvPr>
          <p:cNvPicPr>
            <a:picLocks noChangeAspect="1"/>
          </p:cNvPicPr>
          <p:nvPr/>
        </p:nvPicPr>
        <p:blipFill>
          <a:blip r:embed="rId9"/>
          <a:stretch>
            <a:fillRect/>
          </a:stretch>
        </p:blipFill>
        <p:spPr>
          <a:xfrm>
            <a:off x="3216000" y="4433913"/>
            <a:ext cx="3240000" cy="2235719"/>
          </a:xfrm>
          <a:prstGeom prst="rect">
            <a:avLst/>
          </a:prstGeom>
        </p:spPr>
      </p:pic>
      <p:sp>
        <p:nvSpPr>
          <p:cNvPr id="14" name="Rectangle 13">
            <a:hlinkClick r:id="rId10" action="ppaction://hlinksldjump"/>
            <a:extLst>
              <a:ext uri="{FF2B5EF4-FFF2-40B4-BE49-F238E27FC236}">
                <a16:creationId xmlns:a16="http://schemas.microsoft.com/office/drawing/2014/main" id="{7096073A-D2EA-4C1B-8F17-508875FD7DC9}"/>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262901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a:xfrm>
            <a:off x="838200" y="365125"/>
            <a:ext cx="10515600" cy="1325563"/>
          </a:xfrm>
        </p:spPr>
        <p:txBody>
          <a:bodyPr/>
          <a:lstStyle/>
          <a:p>
            <a:r>
              <a:rPr lang="de-CH" dirty="0" err="1"/>
              <a:t>Literature</a:t>
            </a:r>
            <a:endParaRPr lang="de-CH" dirty="0"/>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grpSp>
        <p:nvGrpSpPr>
          <p:cNvPr id="13" name="Group 12">
            <a:extLst>
              <a:ext uri="{FF2B5EF4-FFF2-40B4-BE49-F238E27FC236}">
                <a16:creationId xmlns:a16="http://schemas.microsoft.com/office/drawing/2014/main" id="{5039A42A-693D-4216-B614-34DBC1D44A8B}"/>
              </a:ext>
            </a:extLst>
          </p:cNvPr>
          <p:cNvGrpSpPr/>
          <p:nvPr/>
        </p:nvGrpSpPr>
        <p:grpSpPr>
          <a:xfrm>
            <a:off x="838200" y="4117328"/>
            <a:ext cx="10655258" cy="923330"/>
            <a:chOff x="838200" y="1875368"/>
            <a:chExt cx="10655258" cy="923330"/>
          </a:xfrm>
        </p:grpSpPr>
        <p:sp>
          <p:nvSpPr>
            <p:cNvPr id="7" name="TextBox 6">
              <a:extLst>
                <a:ext uri="{FF2B5EF4-FFF2-40B4-BE49-F238E27FC236}">
                  <a16:creationId xmlns:a16="http://schemas.microsoft.com/office/drawing/2014/main" id="{080141FF-0729-4003-A891-FE585B3746A7}"/>
                </a:ext>
              </a:extLst>
            </p:cNvPr>
            <p:cNvSpPr txBox="1"/>
            <p:nvPr/>
          </p:nvSpPr>
          <p:spPr>
            <a:xfrm>
              <a:off x="838200" y="1875368"/>
              <a:ext cx="9731928" cy="923330"/>
            </a:xfrm>
            <a:prstGeom prst="rect">
              <a:avLst/>
            </a:prstGeom>
            <a:noFill/>
          </p:spPr>
          <p:txBody>
            <a:bodyPr wrap="square" rtlCol="0">
              <a:spAutoFit/>
            </a:bodyPr>
            <a:lstStyle/>
            <a:p>
              <a:r>
                <a:rPr lang="de-CH" dirty="0"/>
                <a:t>Seibert, J., </a:t>
              </a:r>
              <a:r>
                <a:rPr lang="de-CH" dirty="0" err="1"/>
                <a:t>Clerc</a:t>
              </a:r>
              <a:r>
                <a:rPr lang="de-CH" dirty="0"/>
                <a:t>-Schwarzenbach, F. M., &amp; van </a:t>
              </a:r>
              <a:r>
                <a:rPr lang="de-CH" dirty="0" err="1"/>
                <a:t>Meerveld</a:t>
              </a:r>
              <a:r>
                <a:rPr lang="de-CH" dirty="0"/>
                <a:t>, H. J. I. (2024): </a:t>
              </a:r>
              <a:r>
                <a:rPr lang="en-US" b="1" dirty="0"/>
                <a:t>Getting your money's worth: Testing the value of data for hydrological model calibration.</a:t>
              </a:r>
              <a:r>
                <a:rPr lang="en-US" dirty="0"/>
                <a:t> </a:t>
              </a:r>
              <a:r>
                <a:rPr lang="en-US" dirty="0" err="1"/>
                <a:t>Hydrol</a:t>
              </a:r>
              <a:r>
                <a:rPr lang="en-US" dirty="0"/>
                <a:t>. Process., 38(2), e15094. doi:10.1002/hyp.15094</a:t>
              </a:r>
              <a:r>
                <a:rPr lang="de-CH" dirty="0"/>
                <a:t> </a:t>
              </a:r>
            </a:p>
          </p:txBody>
        </p:sp>
        <p:pic>
          <p:nvPicPr>
            <p:cNvPr id="8" name="Picture 2" descr="A QR Code">
              <a:extLst>
                <a:ext uri="{FF2B5EF4-FFF2-40B4-BE49-F238E27FC236}">
                  <a16:creationId xmlns:a16="http://schemas.microsoft.com/office/drawing/2014/main" id="{762492DB-1ADA-4B99-8462-2A7AC86B4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0128" y="1875368"/>
              <a:ext cx="923330" cy="9233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6973F1DB-B331-4E92-AAD1-F484B2BA7436}"/>
              </a:ext>
            </a:extLst>
          </p:cNvPr>
          <p:cNvGrpSpPr/>
          <p:nvPr/>
        </p:nvGrpSpPr>
        <p:grpSpPr>
          <a:xfrm>
            <a:off x="838200" y="5109908"/>
            <a:ext cx="10655258" cy="923330"/>
            <a:chOff x="838200" y="2844878"/>
            <a:chExt cx="10655258" cy="923330"/>
          </a:xfrm>
        </p:grpSpPr>
        <p:sp>
          <p:nvSpPr>
            <p:cNvPr id="11" name="TextBox 10">
              <a:extLst>
                <a:ext uri="{FF2B5EF4-FFF2-40B4-BE49-F238E27FC236}">
                  <a16:creationId xmlns:a16="http://schemas.microsoft.com/office/drawing/2014/main" id="{1B49F819-1F9C-465C-84F7-31FBDEDA4BCB}"/>
                </a:ext>
              </a:extLst>
            </p:cNvPr>
            <p:cNvSpPr txBox="1"/>
            <p:nvPr/>
          </p:nvSpPr>
          <p:spPr>
            <a:xfrm>
              <a:off x="838200" y="2983378"/>
              <a:ext cx="9731928" cy="646331"/>
            </a:xfrm>
            <a:prstGeom prst="rect">
              <a:avLst/>
            </a:prstGeom>
            <a:noFill/>
          </p:spPr>
          <p:txBody>
            <a:bodyPr wrap="square" rtlCol="0">
              <a:spAutoFit/>
            </a:bodyPr>
            <a:lstStyle/>
            <a:p>
              <a:r>
                <a:rPr lang="en-GB" dirty="0"/>
                <a:t>Seibert, J., Vis, M. J. P., Lewis, E., &amp; van </a:t>
              </a:r>
              <a:r>
                <a:rPr lang="en-GB" dirty="0" err="1"/>
                <a:t>Meerveld</a:t>
              </a:r>
              <a:r>
                <a:rPr lang="en-GB" dirty="0"/>
                <a:t>, H. J. (2018): </a:t>
              </a:r>
              <a:r>
                <a:rPr lang="en-GB" b="1" dirty="0"/>
                <a:t>Upper and lower benchmarks in hydrological modelling.</a:t>
              </a:r>
              <a:r>
                <a:rPr lang="en-GB" dirty="0"/>
                <a:t> </a:t>
              </a:r>
              <a:r>
                <a:rPr lang="en-GB" dirty="0" err="1"/>
                <a:t>Hydrol</a:t>
              </a:r>
              <a:r>
                <a:rPr lang="en-GB" dirty="0"/>
                <a:t>. Process. 32, 1120-1125. doi:10.1002/hyp.11476</a:t>
              </a:r>
            </a:p>
          </p:txBody>
        </p:sp>
        <p:pic>
          <p:nvPicPr>
            <p:cNvPr id="12" name="Picture 2">
              <a:extLst>
                <a:ext uri="{FF2B5EF4-FFF2-40B4-BE49-F238E27FC236}">
                  <a16:creationId xmlns:a16="http://schemas.microsoft.com/office/drawing/2014/main" id="{CC68F324-B764-4D8C-8716-1B2D0DCF8F6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570128" y="2844878"/>
              <a:ext cx="923330" cy="92333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D1FED076-9705-4303-8964-C8C90FD0FAD5}"/>
              </a:ext>
            </a:extLst>
          </p:cNvPr>
          <p:cNvSpPr txBox="1"/>
          <p:nvPr/>
        </p:nvSpPr>
        <p:spPr>
          <a:xfrm>
            <a:off x="838200" y="2270667"/>
            <a:ext cx="9731927" cy="646331"/>
          </a:xfrm>
          <a:prstGeom prst="rect">
            <a:avLst/>
          </a:prstGeom>
          <a:noFill/>
        </p:spPr>
        <p:txBody>
          <a:bodyPr wrap="square" rtlCol="0">
            <a:spAutoFit/>
          </a:bodyPr>
          <a:lstStyle/>
          <a:p>
            <a:r>
              <a:rPr lang="en-US" dirty="0"/>
              <a:t>Clerc-Schwarzenbach, F. M., Seibert, J., Vis, M., &amp; van </a:t>
            </a:r>
            <a:r>
              <a:rPr lang="en-US" dirty="0" err="1"/>
              <a:t>Meerveld</a:t>
            </a:r>
            <a:r>
              <a:rPr lang="en-US" dirty="0"/>
              <a:t>, I. (in review): </a:t>
            </a:r>
            <a:r>
              <a:rPr lang="en-US" b="1" dirty="0"/>
              <a:t>Value of </a:t>
            </a:r>
            <a:r>
              <a:rPr lang="en-US" b="1" dirty="0" err="1"/>
              <a:t>waterlevel</a:t>
            </a:r>
            <a:r>
              <a:rPr lang="en-US" b="1" dirty="0"/>
              <a:t>-class observations for hydrological model calibration.</a:t>
            </a:r>
            <a:r>
              <a:rPr lang="en-US" dirty="0"/>
              <a:t> Submitted to </a:t>
            </a:r>
            <a:r>
              <a:rPr lang="en-US" dirty="0" err="1"/>
              <a:t>Hydrol</a:t>
            </a:r>
            <a:r>
              <a:rPr lang="en-US" dirty="0"/>
              <a:t>. Sci. J. (on 05.03.2024).</a:t>
            </a:r>
            <a:endParaRPr lang="de-CH" dirty="0"/>
          </a:p>
        </p:txBody>
      </p:sp>
      <p:sp>
        <p:nvSpPr>
          <p:cNvPr id="15" name="TextBox 14">
            <a:extLst>
              <a:ext uri="{FF2B5EF4-FFF2-40B4-BE49-F238E27FC236}">
                <a16:creationId xmlns:a16="http://schemas.microsoft.com/office/drawing/2014/main" id="{88F7ED86-9C13-45E1-B97E-FD0B04FB40C1}"/>
              </a:ext>
            </a:extLst>
          </p:cNvPr>
          <p:cNvSpPr txBox="1"/>
          <p:nvPr/>
        </p:nvSpPr>
        <p:spPr>
          <a:xfrm>
            <a:off x="838201" y="3263247"/>
            <a:ext cx="9731927" cy="646331"/>
          </a:xfrm>
          <a:prstGeom prst="rect">
            <a:avLst/>
          </a:prstGeom>
          <a:noFill/>
        </p:spPr>
        <p:txBody>
          <a:bodyPr wrap="square" rtlCol="0">
            <a:spAutoFit/>
          </a:bodyPr>
          <a:lstStyle/>
          <a:p>
            <a:r>
              <a:rPr lang="en-US" dirty="0"/>
              <a:t>Clerc-Schwarzenbach, F. M., </a:t>
            </a:r>
            <a:r>
              <a:rPr lang="en-US" dirty="0" err="1"/>
              <a:t>Selleri</a:t>
            </a:r>
            <a:r>
              <a:rPr lang="en-US" dirty="0"/>
              <a:t>, G., </a:t>
            </a:r>
            <a:r>
              <a:rPr lang="en-US" dirty="0" err="1"/>
              <a:t>Neri</a:t>
            </a:r>
            <a:r>
              <a:rPr lang="en-US" dirty="0"/>
              <a:t>, M., Toth, E., van </a:t>
            </a:r>
            <a:r>
              <a:rPr lang="en-US" dirty="0" err="1"/>
              <a:t>Meerveld</a:t>
            </a:r>
            <a:r>
              <a:rPr lang="en-US" dirty="0"/>
              <a:t>, I., &amp; Seibert, J. (in review): </a:t>
            </a:r>
            <a:r>
              <a:rPr lang="en-US" b="1" dirty="0"/>
              <a:t>HESS Opinions: A few camels or a whole caravan?</a:t>
            </a:r>
            <a:r>
              <a:rPr lang="en-US" dirty="0"/>
              <a:t> Preprint, open for discussion (</a:t>
            </a:r>
            <a:r>
              <a:rPr lang="en-US" dirty="0" err="1"/>
              <a:t>EGUsphere</a:t>
            </a:r>
            <a:r>
              <a:rPr lang="en-US" dirty="0"/>
              <a:t>).</a:t>
            </a:r>
            <a:endParaRPr lang="de-CH" dirty="0"/>
          </a:p>
        </p:txBody>
      </p:sp>
      <p:pic>
        <p:nvPicPr>
          <p:cNvPr id="1026" name="Picture 2" descr="A QR Code">
            <a:extLst>
              <a:ext uri="{FF2B5EF4-FFF2-40B4-BE49-F238E27FC236}">
                <a16:creationId xmlns:a16="http://schemas.microsoft.com/office/drawing/2014/main" id="{6C0090A2-0E24-4DF3-A976-7F25785DC4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0128" y="3124748"/>
            <a:ext cx="923330" cy="92333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hlinkClick r:id="rId8" action="ppaction://hlinksldjump"/>
            <a:extLst>
              <a:ext uri="{FF2B5EF4-FFF2-40B4-BE49-F238E27FC236}">
                <a16:creationId xmlns:a16="http://schemas.microsoft.com/office/drawing/2014/main" id="{5CB66622-C004-464F-9FBC-9F4B907E6EDF}"/>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3874844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a:xfrm>
            <a:off x="838200" y="365125"/>
            <a:ext cx="10515600" cy="1325563"/>
          </a:xfrm>
        </p:spPr>
        <p:txBody>
          <a:bodyPr/>
          <a:lstStyle/>
          <a:p>
            <a:r>
              <a:rPr lang="de-CH" dirty="0" err="1"/>
              <a:t>They</a:t>
            </a:r>
            <a:r>
              <a:rPr lang="de-CH" dirty="0"/>
              <a:t> check out </a:t>
            </a:r>
            <a:r>
              <a:rPr lang="de-CH" dirty="0" err="1"/>
              <a:t>CrowdWater</a:t>
            </a:r>
            <a:r>
              <a:rPr lang="de-CH" dirty="0"/>
              <a:t> </a:t>
            </a:r>
            <a:r>
              <a:rPr lang="de-CH" dirty="0">
                <a:sym typeface="Wingdings" panose="05000000000000000000" pitchFamily="2" charset="2"/>
              </a:rPr>
              <a:t></a:t>
            </a:r>
            <a:endParaRPr lang="de-CH" dirty="0"/>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sp>
        <p:nvSpPr>
          <p:cNvPr id="17" name="Rectangle 16">
            <a:hlinkClick r:id="rId5" action="ppaction://hlinksldjump"/>
            <a:extLst>
              <a:ext uri="{FF2B5EF4-FFF2-40B4-BE49-F238E27FC236}">
                <a16:creationId xmlns:a16="http://schemas.microsoft.com/office/drawing/2014/main" id="{2A1F5F7A-7D4F-43B2-82A6-505579FCEB25}"/>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pic>
        <p:nvPicPr>
          <p:cNvPr id="9" name="Picture 8">
            <a:extLst>
              <a:ext uri="{FF2B5EF4-FFF2-40B4-BE49-F238E27FC236}">
                <a16:creationId xmlns:a16="http://schemas.microsoft.com/office/drawing/2014/main" id="{29619DBC-4A09-4993-B909-EAE8D07B23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1623002"/>
            <a:ext cx="8356062" cy="4182052"/>
          </a:xfrm>
          <a:prstGeom prst="rect">
            <a:avLst/>
          </a:prstGeom>
        </p:spPr>
      </p:pic>
      <p:pic>
        <p:nvPicPr>
          <p:cNvPr id="4" name="Picture 2" descr="A QR Code">
            <a:extLst>
              <a:ext uri="{FF2B5EF4-FFF2-40B4-BE49-F238E27FC236}">
                <a16:creationId xmlns:a16="http://schemas.microsoft.com/office/drawing/2014/main" id="{B6F7DDA4-EBF9-49C7-B0B1-7F50C5BC9C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66908" y="4724663"/>
            <a:ext cx="1877869" cy="18778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58FEB1D-B548-4067-8252-3FA1C4B8D4CC}"/>
              </a:ext>
            </a:extLst>
          </p:cNvPr>
          <p:cNvSpPr txBox="1"/>
          <p:nvPr/>
        </p:nvSpPr>
        <p:spPr>
          <a:xfrm>
            <a:off x="9331165" y="4153922"/>
            <a:ext cx="2949357" cy="646331"/>
          </a:xfrm>
          <a:prstGeom prst="rect">
            <a:avLst/>
          </a:prstGeom>
          <a:noFill/>
        </p:spPr>
        <p:txBody>
          <a:bodyPr wrap="square" rtlCol="0">
            <a:spAutoFit/>
          </a:bodyPr>
          <a:lstStyle/>
          <a:p>
            <a:pPr algn="ctr"/>
            <a:r>
              <a:rPr lang="de-CH" dirty="0" err="1"/>
              <a:t>You</a:t>
            </a:r>
            <a:r>
              <a:rPr lang="de-CH" dirty="0"/>
              <a:t> </a:t>
            </a:r>
            <a:r>
              <a:rPr lang="de-CH" dirty="0" err="1"/>
              <a:t>should</a:t>
            </a:r>
            <a:r>
              <a:rPr lang="de-CH" dirty="0"/>
              <a:t> do </a:t>
            </a:r>
            <a:r>
              <a:rPr lang="de-CH" dirty="0" err="1"/>
              <a:t>the</a:t>
            </a:r>
            <a:r>
              <a:rPr lang="de-CH" dirty="0"/>
              <a:t> same:</a:t>
            </a:r>
          </a:p>
          <a:p>
            <a:pPr algn="ctr"/>
            <a:r>
              <a:rPr lang="de-CH" dirty="0"/>
              <a:t>crowdwater.ch</a:t>
            </a:r>
          </a:p>
        </p:txBody>
      </p:sp>
    </p:spTree>
    <p:extLst>
      <p:ext uri="{BB962C8B-B14F-4D97-AF65-F5344CB8AC3E}">
        <p14:creationId xmlns:p14="http://schemas.microsoft.com/office/powerpoint/2010/main" val="2190993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63613C-ACD2-4EFB-AFE6-CA35BF855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442" y="2137442"/>
            <a:ext cx="2583116" cy="2583116"/>
          </a:xfrm>
          <a:prstGeom prst="rect">
            <a:avLst/>
          </a:prstGeom>
        </p:spPr>
      </p:pic>
      <p:pic>
        <p:nvPicPr>
          <p:cNvPr id="5" name="Picture 4">
            <a:extLst>
              <a:ext uri="{FF2B5EF4-FFF2-40B4-BE49-F238E27FC236}">
                <a16:creationId xmlns:a16="http://schemas.microsoft.com/office/drawing/2014/main" id="{CECF2694-A90D-47D6-AB3F-EF689E4B20F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27038" y="1497418"/>
            <a:ext cx="2900060" cy="38631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A4EC772-8175-4600-8FA3-C055B84F6844}"/>
              </a:ext>
            </a:extLst>
          </p:cNvPr>
          <p:cNvSpPr txBox="1"/>
          <p:nvPr/>
        </p:nvSpPr>
        <p:spPr>
          <a:xfrm>
            <a:off x="7612904" y="2742208"/>
            <a:ext cx="4447551" cy="1569660"/>
          </a:xfrm>
          <a:prstGeom prst="rect">
            <a:avLst/>
          </a:prstGeom>
          <a:noFill/>
        </p:spPr>
        <p:txBody>
          <a:bodyPr wrap="square" rtlCol="0">
            <a:spAutoFit/>
          </a:bodyPr>
          <a:lstStyle/>
          <a:p>
            <a:pPr algn="ctr"/>
            <a:r>
              <a:rPr lang="de-CH" sz="2400" dirty="0" err="1"/>
              <a:t>Thank</a:t>
            </a:r>
            <a:r>
              <a:rPr lang="de-CH" sz="2400" dirty="0"/>
              <a:t> </a:t>
            </a:r>
            <a:r>
              <a:rPr lang="de-CH" sz="2400" dirty="0" err="1"/>
              <a:t>you</a:t>
            </a:r>
            <a:r>
              <a:rPr lang="de-CH" sz="2400" dirty="0"/>
              <a:t> </a:t>
            </a:r>
            <a:r>
              <a:rPr lang="de-CH" sz="2400" dirty="0" err="1"/>
              <a:t>for</a:t>
            </a:r>
            <a:r>
              <a:rPr lang="de-CH" sz="2400" dirty="0"/>
              <a:t> </a:t>
            </a:r>
            <a:r>
              <a:rPr lang="de-CH" sz="2400" dirty="0" err="1"/>
              <a:t>your</a:t>
            </a:r>
            <a:r>
              <a:rPr lang="de-CH" sz="2400" dirty="0"/>
              <a:t> </a:t>
            </a:r>
            <a:r>
              <a:rPr lang="de-CH" sz="2400" dirty="0" err="1"/>
              <a:t>evaluation</a:t>
            </a:r>
            <a:r>
              <a:rPr lang="de-CH" sz="2400" dirty="0"/>
              <a:t> and </a:t>
            </a:r>
            <a:r>
              <a:rPr lang="de-CH" sz="2400" dirty="0" err="1"/>
              <a:t>feedback</a:t>
            </a:r>
            <a:r>
              <a:rPr lang="de-CH" sz="2400" dirty="0"/>
              <a:t>!</a:t>
            </a:r>
          </a:p>
          <a:p>
            <a:pPr algn="ctr"/>
            <a:endParaRPr lang="de-CH" sz="2400" dirty="0"/>
          </a:p>
          <a:p>
            <a:pPr algn="ctr"/>
            <a:r>
              <a:rPr lang="de-CH" sz="2400" dirty="0"/>
              <a:t>franziska.clerc@geo.uzh.ch</a:t>
            </a:r>
          </a:p>
        </p:txBody>
      </p:sp>
      <p:pic>
        <p:nvPicPr>
          <p:cNvPr id="7" name="Content Placeholder 4" descr="Home">
            <a:hlinkClick r:id="rId4" action="ppaction://hlinksldjump"/>
            <a:extLst>
              <a:ext uri="{FF2B5EF4-FFF2-40B4-BE49-F238E27FC236}">
                <a16:creationId xmlns:a16="http://schemas.microsoft.com/office/drawing/2014/main" id="{CA29629A-A79A-45CC-BF04-DA38F6AF42DA}"/>
              </a:ext>
            </a:extLst>
          </p:cNvPr>
          <p:cNvPicPr>
            <a:picLocks noGrp="1" noChangeAspect="1"/>
          </p:cNvPicPr>
          <p:nvPr>
            <p:ph idx="1"/>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77600" y="0"/>
            <a:ext cx="914400" cy="914400"/>
          </a:xfrm>
        </p:spPr>
      </p:pic>
      <p:sp>
        <p:nvSpPr>
          <p:cNvPr id="8" name="Rectangle 7">
            <a:hlinkClick r:id="rId7" action="ppaction://hlinksldjump"/>
            <a:extLst>
              <a:ext uri="{FF2B5EF4-FFF2-40B4-BE49-F238E27FC236}">
                <a16:creationId xmlns:a16="http://schemas.microsoft.com/office/drawing/2014/main" id="{0D28FA0F-137E-4488-B5BD-ACCBDB39BBE1}"/>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Tree>
    <p:extLst>
      <p:ext uri="{BB962C8B-B14F-4D97-AF65-F5344CB8AC3E}">
        <p14:creationId xmlns:p14="http://schemas.microsoft.com/office/powerpoint/2010/main" val="261480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a:xfrm>
            <a:off x="838200" y="365125"/>
            <a:ext cx="9748706" cy="1325563"/>
          </a:xfrm>
        </p:spPr>
        <p:txBody>
          <a:bodyPr/>
          <a:lstStyle/>
          <a:p>
            <a:r>
              <a:rPr lang="en-GB" dirty="0"/>
              <a:t>Caravan data compared to Camels data</a:t>
            </a:r>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sp>
        <p:nvSpPr>
          <p:cNvPr id="18" name="TextBox 17">
            <a:extLst>
              <a:ext uri="{FF2B5EF4-FFF2-40B4-BE49-F238E27FC236}">
                <a16:creationId xmlns:a16="http://schemas.microsoft.com/office/drawing/2014/main" id="{69DD2D29-9EA2-42AC-8DA4-C2D3D3C2CC81}"/>
              </a:ext>
            </a:extLst>
          </p:cNvPr>
          <p:cNvSpPr txBox="1"/>
          <p:nvPr/>
        </p:nvSpPr>
        <p:spPr>
          <a:xfrm>
            <a:off x="6986194" y="6219898"/>
            <a:ext cx="5026056" cy="646331"/>
          </a:xfrm>
          <a:prstGeom prst="rect">
            <a:avLst/>
          </a:prstGeom>
          <a:noFill/>
        </p:spPr>
        <p:txBody>
          <a:bodyPr wrap="none" rtlCol="0">
            <a:spAutoFit/>
          </a:bodyPr>
          <a:lstStyle/>
          <a:p>
            <a:pPr algn="r"/>
            <a:r>
              <a:rPr lang="de-CH" i="1" dirty="0"/>
              <a:t>Clerc-Schwarzenbach et al. (in review):</a:t>
            </a:r>
          </a:p>
          <a:p>
            <a:pPr algn="r"/>
            <a:r>
              <a:rPr lang="de-CH" i="1" dirty="0"/>
              <a:t>HESS </a:t>
            </a:r>
            <a:r>
              <a:rPr lang="de-CH" i="1" dirty="0" err="1"/>
              <a:t>Opinions</a:t>
            </a:r>
            <a:r>
              <a:rPr lang="de-CH" i="1" dirty="0"/>
              <a:t>: A </a:t>
            </a:r>
            <a:r>
              <a:rPr lang="de-CH" i="1" dirty="0" err="1"/>
              <a:t>few</a:t>
            </a:r>
            <a:r>
              <a:rPr lang="de-CH" i="1" dirty="0"/>
              <a:t> </a:t>
            </a:r>
            <a:r>
              <a:rPr lang="de-CH" i="1" dirty="0" err="1"/>
              <a:t>camels</a:t>
            </a:r>
            <a:r>
              <a:rPr lang="de-CH" i="1" dirty="0"/>
              <a:t> </a:t>
            </a:r>
            <a:r>
              <a:rPr lang="de-CH" i="1" dirty="0" err="1"/>
              <a:t>or</a:t>
            </a:r>
            <a:r>
              <a:rPr lang="de-CH" i="1" dirty="0"/>
              <a:t> a </a:t>
            </a:r>
            <a:r>
              <a:rPr lang="de-CH" i="1" dirty="0" err="1"/>
              <a:t>whole</a:t>
            </a:r>
            <a:r>
              <a:rPr lang="de-CH" i="1" dirty="0"/>
              <a:t> </a:t>
            </a:r>
            <a:r>
              <a:rPr lang="de-CH" i="1" dirty="0" err="1"/>
              <a:t>caravan</a:t>
            </a:r>
            <a:r>
              <a:rPr lang="de-CH" i="1" dirty="0"/>
              <a:t>?</a:t>
            </a:r>
          </a:p>
        </p:txBody>
      </p:sp>
      <p:pic>
        <p:nvPicPr>
          <p:cNvPr id="9" name="Picture 8">
            <a:extLst>
              <a:ext uri="{FF2B5EF4-FFF2-40B4-BE49-F238E27FC236}">
                <a16:creationId xmlns:a16="http://schemas.microsoft.com/office/drawing/2014/main" id="{4BBDBA45-FFB0-4742-BD9D-84BF3EC98E43}"/>
              </a:ext>
            </a:extLst>
          </p:cNvPr>
          <p:cNvPicPr>
            <a:picLocks noChangeAspect="1"/>
          </p:cNvPicPr>
          <p:nvPr/>
        </p:nvPicPr>
        <p:blipFill rotWithShape="1">
          <a:blip r:embed="rId5">
            <a:extLst>
              <a:ext uri="{28A0092B-C50C-407E-A947-70E740481C1C}">
                <a14:useLocalDpi xmlns:a14="http://schemas.microsoft.com/office/drawing/2010/main" val="0"/>
              </a:ext>
            </a:extLst>
          </a:blip>
          <a:srcRect b="35246"/>
          <a:stretch/>
        </p:blipFill>
        <p:spPr>
          <a:xfrm>
            <a:off x="4449451" y="1751147"/>
            <a:ext cx="7485283" cy="1982440"/>
          </a:xfrm>
          <a:prstGeom prst="rect">
            <a:avLst/>
          </a:prstGeom>
        </p:spPr>
      </p:pic>
      <p:sp>
        <p:nvSpPr>
          <p:cNvPr id="10" name="TextBox 9">
            <a:extLst>
              <a:ext uri="{FF2B5EF4-FFF2-40B4-BE49-F238E27FC236}">
                <a16:creationId xmlns:a16="http://schemas.microsoft.com/office/drawing/2014/main" id="{DE5C4FFB-F1A5-4DEF-8212-3822A5042D84}"/>
              </a:ext>
            </a:extLst>
          </p:cNvPr>
          <p:cNvSpPr txBox="1"/>
          <p:nvPr/>
        </p:nvSpPr>
        <p:spPr>
          <a:xfrm rot="16200000">
            <a:off x="4026320" y="3145662"/>
            <a:ext cx="1008609" cy="200055"/>
          </a:xfrm>
          <a:prstGeom prst="rect">
            <a:avLst/>
          </a:prstGeom>
          <a:noFill/>
        </p:spPr>
        <p:txBody>
          <a:bodyPr wrap="none" rtlCol="0">
            <a:spAutoFit/>
          </a:bodyPr>
          <a:lstStyle/>
          <a:p>
            <a:r>
              <a:rPr lang="de-CH" sz="700" dirty="0">
                <a:solidFill>
                  <a:schemeClr val="bg1">
                    <a:lumMod val="65000"/>
                  </a:schemeClr>
                </a:solidFill>
              </a:rPr>
              <a:t>naturalearthdata.com</a:t>
            </a:r>
          </a:p>
        </p:txBody>
      </p:sp>
      <p:sp>
        <p:nvSpPr>
          <p:cNvPr id="12" name="TextBox 11">
            <a:extLst>
              <a:ext uri="{FF2B5EF4-FFF2-40B4-BE49-F238E27FC236}">
                <a16:creationId xmlns:a16="http://schemas.microsoft.com/office/drawing/2014/main" id="{8A866453-E510-496F-9527-E34251148E78}"/>
              </a:ext>
            </a:extLst>
          </p:cNvPr>
          <p:cNvSpPr txBox="1"/>
          <p:nvPr/>
        </p:nvSpPr>
        <p:spPr>
          <a:xfrm>
            <a:off x="838200" y="1767925"/>
            <a:ext cx="3431796" cy="1477328"/>
          </a:xfrm>
          <a:prstGeom prst="rect">
            <a:avLst/>
          </a:prstGeom>
          <a:noFill/>
        </p:spPr>
        <p:txBody>
          <a:bodyPr wrap="square" rtlCol="0">
            <a:spAutoFit/>
          </a:bodyPr>
          <a:lstStyle/>
          <a:p>
            <a:pPr marL="342900" indent="-342900">
              <a:buFont typeface="Wingdings" panose="05000000000000000000" pitchFamily="2" charset="2"/>
              <a:buChar char="Ø"/>
            </a:pPr>
            <a:r>
              <a:rPr lang="de-CH" dirty="0"/>
              <a:t>Large </a:t>
            </a:r>
            <a:r>
              <a:rPr lang="de-CH" dirty="0" err="1"/>
              <a:t>differences</a:t>
            </a:r>
            <a:r>
              <a:rPr lang="de-CH" dirty="0"/>
              <a:t> in </a:t>
            </a:r>
            <a:r>
              <a:rPr lang="de-CH" dirty="0" err="1"/>
              <a:t>hydrometeorological</a:t>
            </a:r>
            <a:r>
              <a:rPr lang="de-CH" dirty="0"/>
              <a:t> </a:t>
            </a:r>
            <a:r>
              <a:rPr lang="de-CH" dirty="0" err="1"/>
              <a:t>data</a:t>
            </a:r>
            <a:r>
              <a:rPr lang="de-CH" dirty="0"/>
              <a:t>, </a:t>
            </a:r>
            <a:r>
              <a:rPr lang="de-CH" dirty="0" err="1"/>
              <a:t>especially</a:t>
            </a:r>
            <a:r>
              <a:rPr lang="de-CH" dirty="0"/>
              <a:t> </a:t>
            </a:r>
            <a:r>
              <a:rPr lang="de-CH" dirty="0" err="1"/>
              <a:t>for</a:t>
            </a:r>
            <a:r>
              <a:rPr lang="de-CH" dirty="0"/>
              <a:t> potential </a:t>
            </a:r>
            <a:r>
              <a:rPr lang="de-CH" dirty="0" err="1"/>
              <a:t>evapotranspiration</a:t>
            </a:r>
            <a:r>
              <a:rPr lang="de-CH" dirty="0"/>
              <a:t> and </a:t>
            </a:r>
            <a:r>
              <a:rPr lang="de-CH" dirty="0" err="1"/>
              <a:t>precipitation</a:t>
            </a:r>
            <a:endParaRPr lang="de-CH" dirty="0"/>
          </a:p>
        </p:txBody>
      </p:sp>
      <p:grpSp>
        <p:nvGrpSpPr>
          <p:cNvPr id="3" name="Group 2">
            <a:extLst>
              <a:ext uri="{FF2B5EF4-FFF2-40B4-BE49-F238E27FC236}">
                <a16:creationId xmlns:a16="http://schemas.microsoft.com/office/drawing/2014/main" id="{9C51481A-2E6D-4C62-AD31-434FB52B5A61}"/>
              </a:ext>
            </a:extLst>
          </p:cNvPr>
          <p:cNvGrpSpPr/>
          <p:nvPr/>
        </p:nvGrpSpPr>
        <p:grpSpPr>
          <a:xfrm>
            <a:off x="838200" y="4019570"/>
            <a:ext cx="11096534" cy="1968366"/>
            <a:chOff x="838200" y="4019570"/>
            <a:chExt cx="11096534" cy="1968366"/>
          </a:xfrm>
        </p:grpSpPr>
        <p:pic>
          <p:nvPicPr>
            <p:cNvPr id="19" name="Picture 18">
              <a:extLst>
                <a:ext uri="{FF2B5EF4-FFF2-40B4-BE49-F238E27FC236}">
                  <a16:creationId xmlns:a16="http://schemas.microsoft.com/office/drawing/2014/main" id="{AC099E77-3FFB-418F-9BB3-7500D93D48A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35395"/>
            <a:stretch/>
          </p:blipFill>
          <p:spPr>
            <a:xfrm>
              <a:off x="4449450" y="4019570"/>
              <a:ext cx="7485284" cy="1968366"/>
            </a:xfrm>
            <a:prstGeom prst="rect">
              <a:avLst/>
            </a:prstGeom>
          </p:spPr>
        </p:pic>
        <p:sp>
          <p:nvSpPr>
            <p:cNvPr id="13" name="TextBox 12">
              <a:extLst>
                <a:ext uri="{FF2B5EF4-FFF2-40B4-BE49-F238E27FC236}">
                  <a16:creationId xmlns:a16="http://schemas.microsoft.com/office/drawing/2014/main" id="{D134AD2D-E484-4A75-BF23-0A8A9260ADA9}"/>
                </a:ext>
              </a:extLst>
            </p:cNvPr>
            <p:cNvSpPr txBox="1"/>
            <p:nvPr/>
          </p:nvSpPr>
          <p:spPr>
            <a:xfrm>
              <a:off x="838200" y="4019570"/>
              <a:ext cx="3431796" cy="1200329"/>
            </a:xfrm>
            <a:prstGeom prst="rect">
              <a:avLst/>
            </a:prstGeom>
            <a:noFill/>
          </p:spPr>
          <p:txBody>
            <a:bodyPr wrap="square" rtlCol="0">
              <a:spAutoFit/>
            </a:bodyPr>
            <a:lstStyle/>
            <a:p>
              <a:pPr marL="342900" indent="-342900">
                <a:buFont typeface="Wingdings" panose="05000000000000000000" pitchFamily="2" charset="2"/>
                <a:buChar char="Ø"/>
              </a:pPr>
              <a:r>
                <a:rPr lang="de-CH" dirty="0" err="1"/>
                <a:t>Considerable</a:t>
              </a:r>
              <a:r>
                <a:rPr lang="de-CH" dirty="0"/>
                <a:t> </a:t>
              </a:r>
              <a:r>
                <a:rPr lang="de-CH" dirty="0" err="1"/>
                <a:t>difference</a:t>
              </a:r>
              <a:r>
                <a:rPr lang="de-CH" dirty="0"/>
                <a:t> in </a:t>
              </a:r>
              <a:r>
                <a:rPr lang="de-CH" dirty="0" err="1"/>
                <a:t>model</a:t>
              </a:r>
              <a:r>
                <a:rPr lang="de-CH" dirty="0"/>
                <a:t> </a:t>
              </a:r>
              <a:r>
                <a:rPr lang="de-CH" dirty="0" err="1"/>
                <a:t>performance</a:t>
              </a:r>
              <a:r>
                <a:rPr lang="de-CH" dirty="0"/>
                <a:t> </a:t>
              </a:r>
              <a:r>
                <a:rPr lang="de-CH" dirty="0" err="1"/>
                <a:t>depending</a:t>
              </a:r>
              <a:r>
                <a:rPr lang="de-CH" dirty="0"/>
                <a:t> on </a:t>
              </a:r>
              <a:r>
                <a:rPr lang="de-CH" dirty="0" err="1"/>
                <a:t>the</a:t>
              </a:r>
              <a:r>
                <a:rPr lang="de-CH" dirty="0"/>
                <a:t> </a:t>
              </a:r>
              <a:r>
                <a:rPr lang="de-CH" dirty="0" err="1"/>
                <a:t>data</a:t>
              </a:r>
              <a:r>
                <a:rPr lang="de-CH" dirty="0"/>
                <a:t> </a:t>
              </a:r>
              <a:r>
                <a:rPr lang="de-CH" dirty="0" err="1"/>
                <a:t>used</a:t>
              </a:r>
              <a:r>
                <a:rPr lang="de-CH" dirty="0"/>
                <a:t> </a:t>
              </a:r>
              <a:r>
                <a:rPr lang="de-CH" dirty="0" err="1"/>
                <a:t>for</a:t>
              </a:r>
              <a:r>
                <a:rPr lang="de-CH" dirty="0"/>
                <a:t> </a:t>
              </a:r>
              <a:r>
                <a:rPr lang="de-CH" dirty="0" err="1"/>
                <a:t>model</a:t>
              </a:r>
              <a:r>
                <a:rPr lang="de-CH" dirty="0"/>
                <a:t> </a:t>
              </a:r>
              <a:r>
                <a:rPr lang="de-CH" dirty="0" err="1"/>
                <a:t>calibration</a:t>
              </a:r>
              <a:endParaRPr lang="de-CH" dirty="0"/>
            </a:p>
          </p:txBody>
        </p:sp>
      </p:grpSp>
    </p:spTree>
    <p:extLst>
      <p:ext uri="{BB962C8B-B14F-4D97-AF65-F5344CB8AC3E}">
        <p14:creationId xmlns:p14="http://schemas.microsoft.com/office/powerpoint/2010/main" val="316338498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hlinkClick r:id="rId2" action="ppaction://hlinksldjump"/>
            <a:extLst>
              <a:ext uri="{FF2B5EF4-FFF2-40B4-BE49-F238E27FC236}">
                <a16:creationId xmlns:a16="http://schemas.microsoft.com/office/drawing/2014/main" id="{BE7E96AB-C26F-4B42-AF83-131BC775D288}"/>
              </a:ext>
            </a:extLst>
          </p:cNvPr>
          <p:cNvSpPr/>
          <p:nvPr/>
        </p:nvSpPr>
        <p:spPr>
          <a:xfrm>
            <a:off x="9836457" y="1657539"/>
            <a:ext cx="1441139" cy="855492"/>
          </a:xfrm>
          <a:prstGeom prst="roundRect">
            <a:avLst/>
          </a:prstGeom>
          <a:solidFill>
            <a:srgbClr val="0072BC"/>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t>Why</a:t>
            </a:r>
            <a:r>
              <a:rPr lang="de-CH" dirty="0"/>
              <a:t> </a:t>
            </a:r>
            <a:r>
              <a:rPr lang="de-CH" dirty="0" err="1"/>
              <a:t>only</a:t>
            </a:r>
            <a:r>
              <a:rPr lang="de-CH" dirty="0"/>
              <a:t> CAMELS?</a:t>
            </a:r>
          </a:p>
        </p:txBody>
      </p:sp>
      <p:sp>
        <p:nvSpPr>
          <p:cNvPr id="30" name="Rectangle: Rounded Corners 29">
            <a:hlinkClick r:id="rId3" action="ppaction://hlinksldjump"/>
            <a:extLst>
              <a:ext uri="{FF2B5EF4-FFF2-40B4-BE49-F238E27FC236}">
                <a16:creationId xmlns:a16="http://schemas.microsoft.com/office/drawing/2014/main" id="{1368923F-210E-45F8-B0F6-CAB7A00175FA}"/>
              </a:ext>
            </a:extLst>
          </p:cNvPr>
          <p:cNvSpPr/>
          <p:nvPr/>
        </p:nvSpPr>
        <p:spPr>
          <a:xfrm>
            <a:off x="9836461" y="2595103"/>
            <a:ext cx="1441139" cy="855492"/>
          </a:xfrm>
          <a:prstGeom prst="roundRect">
            <a:avLst/>
          </a:prstGeom>
          <a:solidFill>
            <a:srgbClr val="0072BC"/>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Methods</a:t>
            </a:r>
          </a:p>
        </p:txBody>
      </p:sp>
      <p:sp>
        <p:nvSpPr>
          <p:cNvPr id="34" name="Rectangle: Rounded Corners 33">
            <a:hlinkClick r:id="rId4" action="ppaction://hlinksldjump"/>
            <a:extLst>
              <a:ext uri="{FF2B5EF4-FFF2-40B4-BE49-F238E27FC236}">
                <a16:creationId xmlns:a16="http://schemas.microsoft.com/office/drawing/2014/main" id="{788695AA-79D4-4776-A104-BE309FC162FA}"/>
              </a:ext>
            </a:extLst>
          </p:cNvPr>
          <p:cNvSpPr/>
          <p:nvPr/>
        </p:nvSpPr>
        <p:spPr>
          <a:xfrm>
            <a:off x="9830360" y="3556675"/>
            <a:ext cx="1441139" cy="855492"/>
          </a:xfrm>
          <a:prstGeom prst="roundRect">
            <a:avLst/>
          </a:prstGeom>
          <a:solidFill>
            <a:srgbClr val="0072BC"/>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Motivation</a:t>
            </a:r>
          </a:p>
        </p:txBody>
      </p:sp>
      <p:sp>
        <p:nvSpPr>
          <p:cNvPr id="35" name="Rectangle: Rounded Corners 34">
            <a:hlinkClick r:id="rId5" action="ppaction://hlinksldjump"/>
            <a:extLst>
              <a:ext uri="{FF2B5EF4-FFF2-40B4-BE49-F238E27FC236}">
                <a16:creationId xmlns:a16="http://schemas.microsoft.com/office/drawing/2014/main" id="{1623F730-E8C5-44FD-821A-477B700E38C0}"/>
              </a:ext>
            </a:extLst>
          </p:cNvPr>
          <p:cNvSpPr/>
          <p:nvPr/>
        </p:nvSpPr>
        <p:spPr>
          <a:xfrm>
            <a:off x="9836460" y="4492277"/>
            <a:ext cx="1441139" cy="855492"/>
          </a:xfrm>
          <a:prstGeom prst="roundRect">
            <a:avLst/>
          </a:prstGeom>
          <a:solidFill>
            <a:srgbClr val="0072BC"/>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t>Earlier</a:t>
            </a:r>
            <a:r>
              <a:rPr lang="de-CH" dirty="0"/>
              <a:t> </a:t>
            </a:r>
            <a:r>
              <a:rPr lang="de-CH" dirty="0" err="1"/>
              <a:t>results</a:t>
            </a:r>
            <a:endParaRPr lang="de-CH" dirty="0"/>
          </a:p>
        </p:txBody>
      </p:sp>
      <p:sp>
        <p:nvSpPr>
          <p:cNvPr id="5" name="Title 4">
            <a:extLst>
              <a:ext uri="{FF2B5EF4-FFF2-40B4-BE49-F238E27FC236}">
                <a16:creationId xmlns:a16="http://schemas.microsoft.com/office/drawing/2014/main" id="{4BE7CB6F-2A72-4056-A502-F2D9AD78A05D}"/>
              </a:ext>
            </a:extLst>
          </p:cNvPr>
          <p:cNvSpPr>
            <a:spLocks noGrp="1"/>
          </p:cNvSpPr>
          <p:nvPr>
            <p:ph type="title"/>
          </p:nvPr>
        </p:nvSpPr>
        <p:spPr>
          <a:xfrm>
            <a:off x="838200" y="365125"/>
            <a:ext cx="10515600" cy="1325563"/>
          </a:xfrm>
        </p:spPr>
        <p:txBody>
          <a:bodyPr/>
          <a:lstStyle/>
          <a:p>
            <a:r>
              <a:rPr lang="en-GB" noProof="0" dirty="0"/>
              <a:t>Choose</a:t>
            </a:r>
            <a:r>
              <a:rPr lang="de-CH" dirty="0"/>
              <a:t> </a:t>
            </a:r>
            <a:r>
              <a:rPr lang="de-CH" dirty="0" err="1"/>
              <a:t>your</a:t>
            </a:r>
            <a:r>
              <a:rPr lang="de-CH" dirty="0"/>
              <a:t> </a:t>
            </a:r>
            <a:r>
              <a:rPr lang="de-CH" dirty="0" err="1"/>
              <a:t>question</a:t>
            </a:r>
            <a:r>
              <a:rPr lang="de-CH" dirty="0"/>
              <a:t>: </a:t>
            </a:r>
            <a:r>
              <a:rPr lang="de-CH" dirty="0" err="1"/>
              <a:t>part</a:t>
            </a:r>
            <a:r>
              <a:rPr lang="de-CH" dirty="0"/>
              <a:t> I</a:t>
            </a:r>
          </a:p>
        </p:txBody>
      </p:sp>
      <p:sp>
        <p:nvSpPr>
          <p:cNvPr id="6" name="Content Placeholder 5">
            <a:extLst>
              <a:ext uri="{FF2B5EF4-FFF2-40B4-BE49-F238E27FC236}">
                <a16:creationId xmlns:a16="http://schemas.microsoft.com/office/drawing/2014/main" id="{AF3D7ED5-073F-400B-A985-5C191E0CE12F}"/>
              </a:ext>
            </a:extLst>
          </p:cNvPr>
          <p:cNvSpPr>
            <a:spLocks noGrp="1"/>
          </p:cNvSpPr>
          <p:nvPr>
            <p:ph idx="1"/>
          </p:nvPr>
        </p:nvSpPr>
        <p:spPr>
          <a:xfrm>
            <a:off x="838196" y="3555367"/>
            <a:ext cx="8998261" cy="856800"/>
          </a:xfrm>
        </p:spPr>
        <p:txBody>
          <a:bodyPr anchor="ctr"/>
          <a:lstStyle/>
          <a:p>
            <a:pPr marL="0" indent="0">
              <a:buNone/>
            </a:pPr>
            <a:r>
              <a:rPr lang="de-CH" dirty="0" err="1"/>
              <a:t>Why</a:t>
            </a:r>
            <a:r>
              <a:rPr lang="de-CH" dirty="0"/>
              <a:t> </a:t>
            </a:r>
            <a:r>
              <a:rPr lang="de-CH" dirty="0" err="1"/>
              <a:t>are</a:t>
            </a:r>
            <a:r>
              <a:rPr lang="de-CH" dirty="0"/>
              <a:t> </a:t>
            </a:r>
            <a:r>
              <a:rPr lang="de-CH" dirty="0" err="1"/>
              <a:t>you</a:t>
            </a:r>
            <a:r>
              <a:rPr lang="de-CH" dirty="0"/>
              <a:t> </a:t>
            </a:r>
            <a:r>
              <a:rPr lang="de-CH" dirty="0" err="1"/>
              <a:t>assessing</a:t>
            </a:r>
            <a:r>
              <a:rPr lang="de-CH" dirty="0"/>
              <a:t> </a:t>
            </a:r>
            <a:r>
              <a:rPr lang="de-CH" dirty="0" err="1"/>
              <a:t>the</a:t>
            </a:r>
            <a:r>
              <a:rPr lang="de-CH" dirty="0"/>
              <a:t> </a:t>
            </a:r>
            <a:r>
              <a:rPr lang="de-CH" dirty="0" err="1"/>
              <a:t>value</a:t>
            </a:r>
            <a:r>
              <a:rPr lang="de-CH" dirty="0"/>
              <a:t> </a:t>
            </a:r>
            <a:r>
              <a:rPr lang="de-CH" dirty="0" err="1"/>
              <a:t>of</a:t>
            </a:r>
            <a:r>
              <a:rPr lang="de-CH" dirty="0"/>
              <a:t> </a:t>
            </a:r>
            <a:r>
              <a:rPr lang="de-CH" dirty="0" err="1"/>
              <a:t>data</a:t>
            </a:r>
            <a:r>
              <a:rPr lang="de-CH" dirty="0"/>
              <a:t>?</a:t>
            </a:r>
          </a:p>
        </p:txBody>
      </p:sp>
      <p:pic>
        <p:nvPicPr>
          <p:cNvPr id="38" name="Content Placeholder 4" descr="Home">
            <a:hlinkClick r:id="rId6" action="ppaction://hlinksldjump"/>
            <a:extLst>
              <a:ext uri="{FF2B5EF4-FFF2-40B4-BE49-F238E27FC236}">
                <a16:creationId xmlns:a16="http://schemas.microsoft.com/office/drawing/2014/main" id="{3B696E6E-C4D7-4C93-857E-9EB8C89A563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77600" y="0"/>
            <a:ext cx="914400" cy="914400"/>
          </a:xfrm>
          <a:prstGeom prst="rect">
            <a:avLst/>
          </a:prstGeom>
        </p:spPr>
      </p:pic>
      <p:sp>
        <p:nvSpPr>
          <p:cNvPr id="39" name="Arrow: Right 38">
            <a:hlinkClick r:id="" action="ppaction://hlinkshowjump?jump=nextslide"/>
            <a:extLst>
              <a:ext uri="{FF2B5EF4-FFF2-40B4-BE49-F238E27FC236}">
                <a16:creationId xmlns:a16="http://schemas.microsoft.com/office/drawing/2014/main" id="{C3404438-96AF-461A-B34D-8EAB55FC8E2B}"/>
              </a:ext>
            </a:extLst>
          </p:cNvPr>
          <p:cNvSpPr/>
          <p:nvPr/>
        </p:nvSpPr>
        <p:spPr>
          <a:xfrm>
            <a:off x="11476293" y="1106367"/>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0" name="Content Placeholder 5">
            <a:extLst>
              <a:ext uri="{FF2B5EF4-FFF2-40B4-BE49-F238E27FC236}">
                <a16:creationId xmlns:a16="http://schemas.microsoft.com/office/drawing/2014/main" id="{8A85B28F-B193-47FE-B5D0-ECAC574076B1}"/>
              </a:ext>
            </a:extLst>
          </p:cNvPr>
          <p:cNvSpPr txBox="1">
            <a:spLocks/>
          </p:cNvSpPr>
          <p:nvPr/>
        </p:nvSpPr>
        <p:spPr>
          <a:xfrm>
            <a:off x="838200" y="2596411"/>
            <a:ext cx="8998260" cy="856800"/>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dirty="0" err="1"/>
              <a:t>How</a:t>
            </a:r>
            <a:r>
              <a:rPr lang="de-CH" dirty="0"/>
              <a:t> </a:t>
            </a:r>
            <a:r>
              <a:rPr lang="de-CH" dirty="0" err="1"/>
              <a:t>are</a:t>
            </a:r>
            <a:r>
              <a:rPr lang="de-CH" dirty="0"/>
              <a:t> </a:t>
            </a:r>
            <a:r>
              <a:rPr lang="de-CH" dirty="0" err="1"/>
              <a:t>you</a:t>
            </a:r>
            <a:r>
              <a:rPr lang="de-CH" dirty="0"/>
              <a:t> </a:t>
            </a:r>
            <a:r>
              <a:rPr lang="de-CH" dirty="0" err="1"/>
              <a:t>assessing</a:t>
            </a:r>
            <a:r>
              <a:rPr lang="de-CH" dirty="0"/>
              <a:t> </a:t>
            </a:r>
            <a:r>
              <a:rPr lang="de-CH" dirty="0" err="1"/>
              <a:t>the</a:t>
            </a:r>
            <a:r>
              <a:rPr lang="de-CH" dirty="0"/>
              <a:t> </a:t>
            </a:r>
            <a:r>
              <a:rPr lang="de-CH" dirty="0" err="1"/>
              <a:t>value</a:t>
            </a:r>
            <a:r>
              <a:rPr lang="de-CH" dirty="0"/>
              <a:t> </a:t>
            </a:r>
            <a:r>
              <a:rPr lang="de-CH" dirty="0" err="1"/>
              <a:t>of</a:t>
            </a:r>
            <a:r>
              <a:rPr lang="de-CH" dirty="0"/>
              <a:t> </a:t>
            </a:r>
            <a:r>
              <a:rPr lang="de-CH" dirty="0" err="1"/>
              <a:t>information</a:t>
            </a:r>
            <a:r>
              <a:rPr lang="de-CH" dirty="0"/>
              <a:t> on </a:t>
            </a:r>
            <a:r>
              <a:rPr lang="de-CH" dirty="0" err="1"/>
              <a:t>discharge</a:t>
            </a:r>
            <a:r>
              <a:rPr lang="de-CH" dirty="0"/>
              <a:t> </a:t>
            </a:r>
            <a:r>
              <a:rPr lang="de-CH" dirty="0" err="1"/>
              <a:t>dynamics</a:t>
            </a:r>
            <a:r>
              <a:rPr lang="de-CH" dirty="0"/>
              <a:t> and </a:t>
            </a:r>
            <a:r>
              <a:rPr lang="de-CH" dirty="0" err="1"/>
              <a:t>volume</a:t>
            </a:r>
            <a:r>
              <a:rPr lang="de-CH" dirty="0"/>
              <a:t> </a:t>
            </a:r>
            <a:r>
              <a:rPr lang="de-CH" dirty="0" err="1"/>
              <a:t>for</a:t>
            </a:r>
            <a:r>
              <a:rPr lang="de-CH" dirty="0"/>
              <a:t> </a:t>
            </a:r>
            <a:r>
              <a:rPr lang="de-CH" dirty="0" err="1"/>
              <a:t>model</a:t>
            </a:r>
            <a:r>
              <a:rPr lang="de-CH" dirty="0"/>
              <a:t> </a:t>
            </a:r>
            <a:r>
              <a:rPr lang="de-CH" dirty="0" err="1"/>
              <a:t>calibration</a:t>
            </a:r>
            <a:r>
              <a:rPr lang="de-CH" dirty="0"/>
              <a:t>?</a:t>
            </a:r>
          </a:p>
        </p:txBody>
      </p:sp>
      <p:sp>
        <p:nvSpPr>
          <p:cNvPr id="41" name="Content Placeholder 5">
            <a:extLst>
              <a:ext uri="{FF2B5EF4-FFF2-40B4-BE49-F238E27FC236}">
                <a16:creationId xmlns:a16="http://schemas.microsoft.com/office/drawing/2014/main" id="{622FCBD1-780B-404B-8BE8-6880D5DCD0D9}"/>
              </a:ext>
            </a:extLst>
          </p:cNvPr>
          <p:cNvSpPr txBox="1">
            <a:spLocks/>
          </p:cNvSpPr>
          <p:nvPr/>
        </p:nvSpPr>
        <p:spPr>
          <a:xfrm>
            <a:off x="838198" y="1656885"/>
            <a:ext cx="8998259" cy="856800"/>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dirty="0" err="1"/>
              <a:t>Why</a:t>
            </a:r>
            <a:r>
              <a:rPr lang="de-CH" dirty="0"/>
              <a:t> </a:t>
            </a:r>
            <a:r>
              <a:rPr lang="de-CH" dirty="0" err="1"/>
              <a:t>are</a:t>
            </a:r>
            <a:r>
              <a:rPr lang="de-CH" dirty="0"/>
              <a:t> </a:t>
            </a:r>
            <a:r>
              <a:rPr lang="de-CH" dirty="0" err="1"/>
              <a:t>you</a:t>
            </a:r>
            <a:r>
              <a:rPr lang="de-CH" dirty="0"/>
              <a:t> </a:t>
            </a:r>
            <a:r>
              <a:rPr lang="de-CH" dirty="0" err="1"/>
              <a:t>only</a:t>
            </a:r>
            <a:r>
              <a:rPr lang="de-CH" dirty="0"/>
              <a:t> </a:t>
            </a:r>
            <a:r>
              <a:rPr lang="de-CH" dirty="0" err="1"/>
              <a:t>using</a:t>
            </a:r>
            <a:r>
              <a:rPr lang="de-CH" dirty="0"/>
              <a:t> US </a:t>
            </a:r>
            <a:r>
              <a:rPr lang="de-CH" dirty="0" err="1"/>
              <a:t>catchments</a:t>
            </a:r>
            <a:r>
              <a:rPr lang="de-CH" dirty="0"/>
              <a:t> and not </a:t>
            </a:r>
            <a:r>
              <a:rPr lang="de-CH" dirty="0" err="1"/>
              <a:t>the</a:t>
            </a:r>
            <a:r>
              <a:rPr lang="de-CH" dirty="0"/>
              <a:t> Caravan </a:t>
            </a:r>
            <a:r>
              <a:rPr lang="de-CH" dirty="0" err="1"/>
              <a:t>dataset</a:t>
            </a:r>
            <a:r>
              <a:rPr lang="de-CH" dirty="0"/>
              <a:t>?</a:t>
            </a:r>
          </a:p>
        </p:txBody>
      </p:sp>
      <p:sp>
        <p:nvSpPr>
          <p:cNvPr id="42" name="Content Placeholder 5">
            <a:extLst>
              <a:ext uri="{FF2B5EF4-FFF2-40B4-BE49-F238E27FC236}">
                <a16:creationId xmlns:a16="http://schemas.microsoft.com/office/drawing/2014/main" id="{7DFCEEEC-AAED-48CB-8DB3-E1AAC7C7D653}"/>
              </a:ext>
            </a:extLst>
          </p:cNvPr>
          <p:cNvSpPr txBox="1">
            <a:spLocks/>
          </p:cNvSpPr>
          <p:nvPr/>
        </p:nvSpPr>
        <p:spPr>
          <a:xfrm>
            <a:off x="838198" y="4488353"/>
            <a:ext cx="8998259" cy="8568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dirty="0" err="1"/>
              <a:t>Have</a:t>
            </a:r>
            <a:r>
              <a:rPr lang="de-CH" dirty="0"/>
              <a:t> </a:t>
            </a:r>
            <a:r>
              <a:rPr lang="de-CH" dirty="0" err="1"/>
              <a:t>there</a:t>
            </a:r>
            <a:r>
              <a:rPr lang="de-CH" dirty="0"/>
              <a:t> </a:t>
            </a:r>
            <a:r>
              <a:rPr lang="de-CH" dirty="0" err="1"/>
              <a:t>been</a:t>
            </a:r>
            <a:r>
              <a:rPr lang="de-CH" dirty="0"/>
              <a:t> </a:t>
            </a:r>
            <a:r>
              <a:rPr lang="de-CH" dirty="0" err="1"/>
              <a:t>similar</a:t>
            </a:r>
            <a:r>
              <a:rPr lang="de-CH" dirty="0"/>
              <a:t> </a:t>
            </a:r>
            <a:r>
              <a:rPr lang="de-CH" dirty="0" err="1"/>
              <a:t>studies</a:t>
            </a:r>
            <a:r>
              <a:rPr lang="de-CH" dirty="0"/>
              <a:t>?</a:t>
            </a:r>
          </a:p>
        </p:txBody>
      </p:sp>
    </p:spTree>
    <p:extLst>
      <p:ext uri="{BB962C8B-B14F-4D97-AF65-F5344CB8AC3E}">
        <p14:creationId xmlns:p14="http://schemas.microsoft.com/office/powerpoint/2010/main" val="421766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err="1"/>
              <a:t>Choose</a:t>
            </a:r>
            <a:r>
              <a:rPr lang="de-CH" dirty="0"/>
              <a:t> </a:t>
            </a:r>
            <a:r>
              <a:rPr lang="de-CH" dirty="0" err="1"/>
              <a:t>your</a:t>
            </a:r>
            <a:r>
              <a:rPr lang="de-CH" dirty="0"/>
              <a:t> </a:t>
            </a:r>
            <a:r>
              <a:rPr lang="de-CH" dirty="0" err="1"/>
              <a:t>question</a:t>
            </a:r>
            <a:r>
              <a:rPr lang="de-CH" dirty="0"/>
              <a:t>: </a:t>
            </a:r>
            <a:r>
              <a:rPr lang="de-CH" dirty="0" err="1"/>
              <a:t>part</a:t>
            </a:r>
            <a:r>
              <a:rPr lang="de-CH" dirty="0"/>
              <a:t> II</a:t>
            </a:r>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sp>
        <p:nvSpPr>
          <p:cNvPr id="8" name="Arrow: Right 7">
            <a:hlinkClick r:id="" action="ppaction://hlinkshowjump?jump=previousslide"/>
            <a:extLst>
              <a:ext uri="{FF2B5EF4-FFF2-40B4-BE49-F238E27FC236}">
                <a16:creationId xmlns:a16="http://schemas.microsoft.com/office/drawing/2014/main" id="{1341C345-1936-42C6-B686-3814B14A2557}"/>
              </a:ext>
            </a:extLst>
          </p:cNvPr>
          <p:cNvSpPr/>
          <p:nvPr/>
        </p:nvSpPr>
        <p:spPr>
          <a:xfrm rot="10800000">
            <a:off x="11476293" y="1106367"/>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Rectangle: Rounded Corners 5">
            <a:hlinkClick r:id="rId5" action="ppaction://hlinksldjump"/>
            <a:extLst>
              <a:ext uri="{FF2B5EF4-FFF2-40B4-BE49-F238E27FC236}">
                <a16:creationId xmlns:a16="http://schemas.microsoft.com/office/drawing/2014/main" id="{D40AA7D7-06AF-48BF-AE00-3EF0A94CC034}"/>
              </a:ext>
            </a:extLst>
          </p:cNvPr>
          <p:cNvSpPr/>
          <p:nvPr/>
        </p:nvSpPr>
        <p:spPr>
          <a:xfrm>
            <a:off x="9836461" y="4489661"/>
            <a:ext cx="1441139" cy="855492"/>
          </a:xfrm>
          <a:prstGeom prst="roundRect">
            <a:avLst/>
          </a:prstGeom>
          <a:solidFill>
            <a:srgbClr val="0072BC"/>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t>Literature</a:t>
            </a:r>
            <a:endParaRPr lang="de-CH" dirty="0"/>
          </a:p>
        </p:txBody>
      </p:sp>
      <p:sp>
        <p:nvSpPr>
          <p:cNvPr id="7" name="Content Placeholder 5">
            <a:extLst>
              <a:ext uri="{FF2B5EF4-FFF2-40B4-BE49-F238E27FC236}">
                <a16:creationId xmlns:a16="http://schemas.microsoft.com/office/drawing/2014/main" id="{DBE9D365-74C9-4B0A-A23F-1D0E29D06D9C}"/>
              </a:ext>
            </a:extLst>
          </p:cNvPr>
          <p:cNvSpPr txBox="1">
            <a:spLocks/>
          </p:cNvSpPr>
          <p:nvPr/>
        </p:nvSpPr>
        <p:spPr>
          <a:xfrm>
            <a:off x="838201" y="1825625"/>
            <a:ext cx="27862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endParaRPr lang="de-CH" dirty="0"/>
          </a:p>
        </p:txBody>
      </p:sp>
      <p:sp>
        <p:nvSpPr>
          <p:cNvPr id="9" name="Content Placeholder 5">
            <a:extLst>
              <a:ext uri="{FF2B5EF4-FFF2-40B4-BE49-F238E27FC236}">
                <a16:creationId xmlns:a16="http://schemas.microsoft.com/office/drawing/2014/main" id="{785C9B4D-98EC-4F8A-961F-D1BC299A9A8C}"/>
              </a:ext>
            </a:extLst>
          </p:cNvPr>
          <p:cNvSpPr txBox="1">
            <a:spLocks/>
          </p:cNvSpPr>
          <p:nvPr/>
        </p:nvSpPr>
        <p:spPr>
          <a:xfrm>
            <a:off x="838199" y="1646516"/>
            <a:ext cx="8998261" cy="856800"/>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dirty="0" err="1"/>
              <a:t>What</a:t>
            </a:r>
            <a:r>
              <a:rPr lang="de-CH" dirty="0"/>
              <a:t> </a:t>
            </a:r>
            <a:r>
              <a:rPr lang="de-CH" dirty="0" err="1"/>
              <a:t>is</a:t>
            </a:r>
            <a:r>
              <a:rPr lang="de-CH" dirty="0"/>
              <a:t> </a:t>
            </a:r>
            <a:r>
              <a:rPr lang="de-CH" dirty="0" err="1"/>
              <a:t>the</a:t>
            </a:r>
            <a:r>
              <a:rPr lang="de-CH" dirty="0"/>
              <a:t> </a:t>
            </a:r>
            <a:r>
              <a:rPr lang="de-CH" dirty="0" err="1"/>
              <a:t>value</a:t>
            </a:r>
            <a:r>
              <a:rPr lang="de-CH" dirty="0"/>
              <a:t> </a:t>
            </a:r>
            <a:r>
              <a:rPr lang="de-CH" dirty="0" err="1"/>
              <a:t>of</a:t>
            </a:r>
            <a:r>
              <a:rPr lang="de-CH" dirty="0"/>
              <a:t> </a:t>
            </a:r>
            <a:r>
              <a:rPr lang="de-CH" dirty="0" err="1"/>
              <a:t>information</a:t>
            </a:r>
            <a:r>
              <a:rPr lang="de-CH" dirty="0"/>
              <a:t> on </a:t>
            </a:r>
            <a:r>
              <a:rPr lang="de-CH" dirty="0" err="1"/>
              <a:t>discharge</a:t>
            </a:r>
            <a:r>
              <a:rPr lang="de-CH" dirty="0"/>
              <a:t> </a:t>
            </a:r>
            <a:r>
              <a:rPr lang="de-CH" dirty="0" err="1"/>
              <a:t>dynamics</a:t>
            </a:r>
            <a:r>
              <a:rPr lang="de-CH" dirty="0"/>
              <a:t>, </a:t>
            </a:r>
            <a:r>
              <a:rPr lang="de-CH" dirty="0" err="1"/>
              <a:t>volume</a:t>
            </a:r>
            <a:r>
              <a:rPr lang="de-CH" dirty="0"/>
              <a:t>, </a:t>
            </a:r>
            <a:r>
              <a:rPr lang="de-CH" dirty="0" err="1"/>
              <a:t>or</a:t>
            </a:r>
            <a:r>
              <a:rPr lang="de-CH" dirty="0"/>
              <a:t> </a:t>
            </a:r>
            <a:r>
              <a:rPr lang="de-CH" dirty="0" err="1"/>
              <a:t>both</a:t>
            </a:r>
            <a:r>
              <a:rPr lang="de-CH" dirty="0"/>
              <a:t>?</a:t>
            </a:r>
          </a:p>
        </p:txBody>
      </p:sp>
      <p:sp>
        <p:nvSpPr>
          <p:cNvPr id="10" name="Content Placeholder 5">
            <a:extLst>
              <a:ext uri="{FF2B5EF4-FFF2-40B4-BE49-F238E27FC236}">
                <a16:creationId xmlns:a16="http://schemas.microsoft.com/office/drawing/2014/main" id="{B267F02A-A926-4484-AAA0-BD6665BA7712}"/>
              </a:ext>
            </a:extLst>
          </p:cNvPr>
          <p:cNvSpPr txBox="1">
            <a:spLocks/>
          </p:cNvSpPr>
          <p:nvPr/>
        </p:nvSpPr>
        <p:spPr>
          <a:xfrm>
            <a:off x="838200" y="2596411"/>
            <a:ext cx="8998260" cy="8568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dirty="0"/>
              <a:t>Do </a:t>
            </a:r>
            <a:r>
              <a:rPr lang="de-CH" dirty="0" err="1"/>
              <a:t>the</a:t>
            </a:r>
            <a:r>
              <a:rPr lang="de-CH" dirty="0"/>
              <a:t> </a:t>
            </a:r>
            <a:r>
              <a:rPr lang="de-CH" dirty="0" err="1"/>
              <a:t>results</a:t>
            </a:r>
            <a:r>
              <a:rPr lang="de-CH" dirty="0"/>
              <a:t> </a:t>
            </a:r>
            <a:r>
              <a:rPr lang="de-CH" dirty="0" err="1"/>
              <a:t>differ</a:t>
            </a:r>
            <a:r>
              <a:rPr lang="de-CH" dirty="0"/>
              <a:t> </a:t>
            </a:r>
            <a:r>
              <a:rPr lang="de-CH" dirty="0" err="1"/>
              <a:t>for</a:t>
            </a:r>
            <a:r>
              <a:rPr lang="de-CH" dirty="0"/>
              <a:t> different </a:t>
            </a:r>
            <a:r>
              <a:rPr lang="de-CH" dirty="0" err="1"/>
              <a:t>performance</a:t>
            </a:r>
            <a:r>
              <a:rPr lang="de-CH" dirty="0"/>
              <a:t> </a:t>
            </a:r>
            <a:r>
              <a:rPr lang="de-CH" dirty="0" err="1"/>
              <a:t>measures</a:t>
            </a:r>
            <a:r>
              <a:rPr lang="de-CH" dirty="0"/>
              <a:t>?</a:t>
            </a:r>
          </a:p>
        </p:txBody>
      </p:sp>
      <p:sp>
        <p:nvSpPr>
          <p:cNvPr id="11" name="Content Placeholder 5">
            <a:extLst>
              <a:ext uri="{FF2B5EF4-FFF2-40B4-BE49-F238E27FC236}">
                <a16:creationId xmlns:a16="http://schemas.microsoft.com/office/drawing/2014/main" id="{75C94FC8-A3C7-4A5C-A629-5DE1EF680339}"/>
              </a:ext>
            </a:extLst>
          </p:cNvPr>
          <p:cNvSpPr txBox="1">
            <a:spLocks/>
          </p:cNvSpPr>
          <p:nvPr/>
        </p:nvSpPr>
        <p:spPr>
          <a:xfrm>
            <a:off x="838199" y="3542382"/>
            <a:ext cx="8998259" cy="856800"/>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dirty="0" err="1"/>
              <a:t>What</a:t>
            </a:r>
            <a:r>
              <a:rPr lang="de-CH" dirty="0"/>
              <a:t> do </a:t>
            </a:r>
            <a:r>
              <a:rPr lang="de-CH" dirty="0" err="1"/>
              <a:t>the</a:t>
            </a:r>
            <a:r>
              <a:rPr lang="de-CH" dirty="0"/>
              <a:t> </a:t>
            </a:r>
            <a:r>
              <a:rPr lang="de-CH" dirty="0" err="1"/>
              <a:t>performances</a:t>
            </a:r>
            <a:r>
              <a:rPr lang="de-CH" dirty="0"/>
              <a:t> </a:t>
            </a:r>
            <a:r>
              <a:rPr lang="de-CH" dirty="0" err="1"/>
              <a:t>mean</a:t>
            </a:r>
            <a:r>
              <a:rPr lang="de-CH" dirty="0"/>
              <a:t> in </a:t>
            </a:r>
            <a:r>
              <a:rPr lang="de-CH" dirty="0" err="1"/>
              <a:t>terms</a:t>
            </a:r>
            <a:r>
              <a:rPr lang="de-CH" dirty="0"/>
              <a:t> </a:t>
            </a:r>
            <a:r>
              <a:rPr lang="de-CH" dirty="0" err="1"/>
              <a:t>of</a:t>
            </a:r>
            <a:r>
              <a:rPr lang="de-CH" dirty="0"/>
              <a:t> </a:t>
            </a:r>
            <a:r>
              <a:rPr lang="de-CH" dirty="0" err="1"/>
              <a:t>simulated</a:t>
            </a:r>
            <a:r>
              <a:rPr lang="de-CH" dirty="0"/>
              <a:t> </a:t>
            </a:r>
            <a:r>
              <a:rPr lang="de-CH" dirty="0" err="1"/>
              <a:t>hydrographs</a:t>
            </a:r>
            <a:r>
              <a:rPr lang="de-CH" dirty="0"/>
              <a:t> and </a:t>
            </a:r>
            <a:r>
              <a:rPr lang="de-CH" dirty="0" err="1"/>
              <a:t>constraining</a:t>
            </a:r>
            <a:r>
              <a:rPr lang="de-CH" dirty="0"/>
              <a:t> </a:t>
            </a:r>
            <a:r>
              <a:rPr lang="de-CH" dirty="0" err="1"/>
              <a:t>parameter</a:t>
            </a:r>
            <a:r>
              <a:rPr lang="de-CH" dirty="0"/>
              <a:t> </a:t>
            </a:r>
            <a:r>
              <a:rPr lang="de-CH" dirty="0" err="1"/>
              <a:t>values</a:t>
            </a:r>
            <a:r>
              <a:rPr lang="de-CH" dirty="0"/>
              <a:t>?</a:t>
            </a:r>
          </a:p>
        </p:txBody>
      </p:sp>
      <p:sp>
        <p:nvSpPr>
          <p:cNvPr id="12" name="Content Placeholder 5">
            <a:extLst>
              <a:ext uri="{FF2B5EF4-FFF2-40B4-BE49-F238E27FC236}">
                <a16:creationId xmlns:a16="http://schemas.microsoft.com/office/drawing/2014/main" id="{B25C9F92-1740-46A3-92FB-224EE62EBBA5}"/>
              </a:ext>
            </a:extLst>
          </p:cNvPr>
          <p:cNvSpPr txBox="1">
            <a:spLocks/>
          </p:cNvSpPr>
          <p:nvPr/>
        </p:nvSpPr>
        <p:spPr>
          <a:xfrm>
            <a:off x="838198" y="4488353"/>
            <a:ext cx="8998259" cy="8568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dirty="0" err="1"/>
              <a:t>Where</a:t>
            </a:r>
            <a:r>
              <a:rPr lang="de-CH" dirty="0"/>
              <a:t> </a:t>
            </a:r>
            <a:r>
              <a:rPr lang="de-CH" dirty="0" err="1"/>
              <a:t>can</a:t>
            </a:r>
            <a:r>
              <a:rPr lang="de-CH" dirty="0"/>
              <a:t> I find </a:t>
            </a:r>
            <a:r>
              <a:rPr lang="de-CH" dirty="0" err="1"/>
              <a:t>more</a:t>
            </a:r>
            <a:r>
              <a:rPr lang="de-CH" dirty="0"/>
              <a:t> </a:t>
            </a:r>
            <a:r>
              <a:rPr lang="de-CH" dirty="0" err="1"/>
              <a:t>about</a:t>
            </a:r>
            <a:r>
              <a:rPr lang="de-CH" dirty="0"/>
              <a:t> </a:t>
            </a:r>
            <a:r>
              <a:rPr lang="de-CH" dirty="0" err="1"/>
              <a:t>your</a:t>
            </a:r>
            <a:r>
              <a:rPr lang="de-CH" dirty="0"/>
              <a:t> </a:t>
            </a:r>
            <a:r>
              <a:rPr lang="de-CH" dirty="0" err="1"/>
              <a:t>work</a:t>
            </a:r>
            <a:r>
              <a:rPr lang="de-CH" dirty="0"/>
              <a:t>?</a:t>
            </a:r>
          </a:p>
        </p:txBody>
      </p:sp>
      <p:sp>
        <p:nvSpPr>
          <p:cNvPr id="13" name="Rectangle: Rounded Corners 12">
            <a:hlinkClick r:id="rId6" action="ppaction://hlinksldjump"/>
            <a:extLst>
              <a:ext uri="{FF2B5EF4-FFF2-40B4-BE49-F238E27FC236}">
                <a16:creationId xmlns:a16="http://schemas.microsoft.com/office/drawing/2014/main" id="{BBF011BA-E421-4F2F-AED4-1556CAEA1DDD}"/>
              </a:ext>
            </a:extLst>
          </p:cNvPr>
          <p:cNvSpPr/>
          <p:nvPr/>
        </p:nvSpPr>
        <p:spPr>
          <a:xfrm>
            <a:off x="9836457" y="1651050"/>
            <a:ext cx="1441139" cy="855492"/>
          </a:xfrm>
          <a:prstGeom prst="roundRect">
            <a:avLst/>
          </a:prstGeom>
          <a:solidFill>
            <a:srgbClr val="0072BC"/>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t>Results</a:t>
            </a:r>
            <a:endParaRPr lang="de-CH" dirty="0"/>
          </a:p>
        </p:txBody>
      </p:sp>
      <p:sp>
        <p:nvSpPr>
          <p:cNvPr id="14" name="Rectangle: Rounded Corners 13">
            <a:hlinkClick r:id="rId7" action="ppaction://hlinksldjump"/>
            <a:extLst>
              <a:ext uri="{FF2B5EF4-FFF2-40B4-BE49-F238E27FC236}">
                <a16:creationId xmlns:a16="http://schemas.microsoft.com/office/drawing/2014/main" id="{C92B511D-936B-4504-A197-5238FEFBCAFC}"/>
              </a:ext>
            </a:extLst>
          </p:cNvPr>
          <p:cNvSpPr/>
          <p:nvPr/>
        </p:nvSpPr>
        <p:spPr>
          <a:xfrm>
            <a:off x="9836456" y="3544300"/>
            <a:ext cx="1441139" cy="855492"/>
          </a:xfrm>
          <a:prstGeom prst="roundRect">
            <a:avLst/>
          </a:prstGeom>
          <a:solidFill>
            <a:srgbClr val="0072BC"/>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Behind </a:t>
            </a:r>
            <a:r>
              <a:rPr lang="de-CH" dirty="0" err="1"/>
              <a:t>the</a:t>
            </a:r>
            <a:r>
              <a:rPr lang="de-CH" dirty="0"/>
              <a:t> </a:t>
            </a:r>
            <a:r>
              <a:rPr lang="de-CH" dirty="0" err="1"/>
              <a:t>scenes</a:t>
            </a:r>
            <a:endParaRPr lang="de-CH" dirty="0"/>
          </a:p>
        </p:txBody>
      </p:sp>
      <p:sp>
        <p:nvSpPr>
          <p:cNvPr id="15" name="Rectangle: Rounded Corners 14">
            <a:hlinkClick r:id="rId8" action="ppaction://hlinksldjump"/>
            <a:extLst>
              <a:ext uri="{FF2B5EF4-FFF2-40B4-BE49-F238E27FC236}">
                <a16:creationId xmlns:a16="http://schemas.microsoft.com/office/drawing/2014/main" id="{9A75E8CF-284C-4969-A83A-8C0BC6D0A712}"/>
              </a:ext>
            </a:extLst>
          </p:cNvPr>
          <p:cNvSpPr/>
          <p:nvPr/>
        </p:nvSpPr>
        <p:spPr>
          <a:xfrm>
            <a:off x="9836456" y="2599637"/>
            <a:ext cx="1441139" cy="855492"/>
          </a:xfrm>
          <a:prstGeom prst="roundRect">
            <a:avLst/>
          </a:prstGeom>
          <a:solidFill>
            <a:srgbClr val="0072BC"/>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NSE and KGE</a:t>
            </a:r>
          </a:p>
        </p:txBody>
      </p:sp>
      <p:pic>
        <p:nvPicPr>
          <p:cNvPr id="16" name="Picture 15">
            <a:hlinkClick r:id="rId9" action="ppaction://hlinksldjump"/>
            <a:extLst>
              <a:ext uri="{FF2B5EF4-FFF2-40B4-BE49-F238E27FC236}">
                <a16:creationId xmlns:a16="http://schemas.microsoft.com/office/drawing/2014/main" id="{5077210A-E53A-4A2E-B7D8-28FE0A695F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43745" y="5440166"/>
            <a:ext cx="1440000" cy="7206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Content Placeholder 5">
            <a:extLst>
              <a:ext uri="{FF2B5EF4-FFF2-40B4-BE49-F238E27FC236}">
                <a16:creationId xmlns:a16="http://schemas.microsoft.com/office/drawing/2014/main" id="{E8B19D71-1BD9-488E-840B-259728803152}"/>
              </a:ext>
            </a:extLst>
          </p:cNvPr>
          <p:cNvSpPr txBox="1">
            <a:spLocks/>
          </p:cNvSpPr>
          <p:nvPr/>
        </p:nvSpPr>
        <p:spPr>
          <a:xfrm>
            <a:off x="838197" y="5345153"/>
            <a:ext cx="8998259" cy="8568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dirty="0"/>
              <a:t>And </a:t>
            </a:r>
            <a:r>
              <a:rPr lang="de-CH" dirty="0" err="1"/>
              <a:t>the</a:t>
            </a:r>
            <a:r>
              <a:rPr lang="de-CH" dirty="0"/>
              <a:t> real </a:t>
            </a:r>
            <a:r>
              <a:rPr lang="de-CH" dirty="0" err="1"/>
              <a:t>camels</a:t>
            </a:r>
            <a:r>
              <a:rPr lang="de-CH" dirty="0"/>
              <a:t>?</a:t>
            </a:r>
          </a:p>
        </p:txBody>
      </p:sp>
    </p:spTree>
    <p:extLst>
      <p:ext uri="{BB962C8B-B14F-4D97-AF65-F5344CB8AC3E}">
        <p14:creationId xmlns:p14="http://schemas.microsoft.com/office/powerpoint/2010/main" val="1560513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a:t>Summary</a:t>
            </a:r>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sp>
        <p:nvSpPr>
          <p:cNvPr id="9" name="Rectangle 8">
            <a:hlinkClick r:id="rId5" action="ppaction://hlinksldjump"/>
            <a:extLst>
              <a:ext uri="{FF2B5EF4-FFF2-40B4-BE49-F238E27FC236}">
                <a16:creationId xmlns:a16="http://schemas.microsoft.com/office/drawing/2014/main" id="{B99107FF-BF84-44C6-8E44-56F15955481B}"/>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
        <p:nvSpPr>
          <p:cNvPr id="7" name="TextBox 6">
            <a:extLst>
              <a:ext uri="{FF2B5EF4-FFF2-40B4-BE49-F238E27FC236}">
                <a16:creationId xmlns:a16="http://schemas.microsoft.com/office/drawing/2014/main" id="{59F3C4F1-EFAB-462F-96C5-17817FD7A351}"/>
              </a:ext>
            </a:extLst>
          </p:cNvPr>
          <p:cNvSpPr txBox="1"/>
          <p:nvPr/>
        </p:nvSpPr>
        <p:spPr>
          <a:xfrm>
            <a:off x="838200" y="1902692"/>
            <a:ext cx="10439399" cy="923330"/>
          </a:xfrm>
          <a:prstGeom prst="rect">
            <a:avLst/>
          </a:prstGeom>
          <a:noFill/>
        </p:spPr>
        <p:txBody>
          <a:bodyPr wrap="square" rtlCol="0">
            <a:spAutoFit/>
          </a:bodyPr>
          <a:lstStyle/>
          <a:p>
            <a:pPr marL="285750" indent="-285750">
              <a:buFont typeface="Wingdings" panose="05000000000000000000" pitchFamily="2" charset="2"/>
              <a:buChar char="Ø"/>
            </a:pPr>
            <a:r>
              <a:rPr lang="en-GB" dirty="0"/>
              <a:t>Pre-study comparing the Caravan dataset with CAMELS, CAMELS-BR, and CAMELS-GB</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Considerable loss in data quality due to the standardized meteorological forcing data</a:t>
            </a:r>
          </a:p>
        </p:txBody>
      </p:sp>
      <p:sp>
        <p:nvSpPr>
          <p:cNvPr id="10" name="Rectangle: Rounded Corners 9">
            <a:hlinkClick r:id="rId6" action="ppaction://hlinksldjump"/>
            <a:extLst>
              <a:ext uri="{FF2B5EF4-FFF2-40B4-BE49-F238E27FC236}">
                <a16:creationId xmlns:a16="http://schemas.microsoft.com/office/drawing/2014/main" id="{CAA5AEE6-BD0A-45C8-9434-3F67C49FBC0D}"/>
              </a:ext>
            </a:extLst>
          </p:cNvPr>
          <p:cNvSpPr/>
          <p:nvPr/>
        </p:nvSpPr>
        <p:spPr>
          <a:xfrm>
            <a:off x="117630" y="5954400"/>
            <a:ext cx="1441139" cy="855492"/>
          </a:xfrm>
          <a:prstGeom prst="roundRect">
            <a:avLst/>
          </a:prstGeom>
          <a:solidFill>
            <a:srgbClr val="0072BC"/>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t>Why</a:t>
            </a:r>
            <a:r>
              <a:rPr lang="de-CH" dirty="0"/>
              <a:t> </a:t>
            </a:r>
            <a:r>
              <a:rPr lang="de-CH" dirty="0" err="1"/>
              <a:t>only</a:t>
            </a:r>
            <a:r>
              <a:rPr lang="de-CH" dirty="0"/>
              <a:t> CAMELS?</a:t>
            </a:r>
          </a:p>
        </p:txBody>
      </p:sp>
      <p:sp>
        <p:nvSpPr>
          <p:cNvPr id="13" name="TextBox 12">
            <a:extLst>
              <a:ext uri="{FF2B5EF4-FFF2-40B4-BE49-F238E27FC236}">
                <a16:creationId xmlns:a16="http://schemas.microsoft.com/office/drawing/2014/main" id="{88F3355C-004E-494A-ACAA-2843693AE3F5}"/>
              </a:ext>
            </a:extLst>
          </p:cNvPr>
          <p:cNvSpPr txBox="1"/>
          <p:nvPr/>
        </p:nvSpPr>
        <p:spPr>
          <a:xfrm>
            <a:off x="6986194" y="6211669"/>
            <a:ext cx="5026056" cy="646331"/>
          </a:xfrm>
          <a:prstGeom prst="rect">
            <a:avLst/>
          </a:prstGeom>
          <a:noFill/>
        </p:spPr>
        <p:txBody>
          <a:bodyPr wrap="none" rtlCol="0">
            <a:spAutoFit/>
          </a:bodyPr>
          <a:lstStyle/>
          <a:p>
            <a:pPr algn="r"/>
            <a:r>
              <a:rPr lang="de-CH" i="1" dirty="0"/>
              <a:t>Clerc-Schwarzenbach et al. (in review):</a:t>
            </a:r>
          </a:p>
          <a:p>
            <a:pPr algn="r"/>
            <a:r>
              <a:rPr lang="de-CH" i="1" dirty="0"/>
              <a:t>HESS </a:t>
            </a:r>
            <a:r>
              <a:rPr lang="de-CH" i="1" dirty="0" err="1"/>
              <a:t>Opinions</a:t>
            </a:r>
            <a:r>
              <a:rPr lang="de-CH" i="1" dirty="0"/>
              <a:t>: A </a:t>
            </a:r>
            <a:r>
              <a:rPr lang="de-CH" i="1" dirty="0" err="1"/>
              <a:t>few</a:t>
            </a:r>
            <a:r>
              <a:rPr lang="de-CH" i="1" dirty="0"/>
              <a:t> </a:t>
            </a:r>
            <a:r>
              <a:rPr lang="de-CH" i="1" dirty="0" err="1"/>
              <a:t>camels</a:t>
            </a:r>
            <a:r>
              <a:rPr lang="de-CH" i="1" dirty="0"/>
              <a:t> </a:t>
            </a:r>
            <a:r>
              <a:rPr lang="de-CH" i="1" dirty="0" err="1"/>
              <a:t>or</a:t>
            </a:r>
            <a:r>
              <a:rPr lang="de-CH" i="1" dirty="0"/>
              <a:t> a </a:t>
            </a:r>
            <a:r>
              <a:rPr lang="de-CH" i="1" dirty="0" err="1"/>
              <a:t>whole</a:t>
            </a:r>
            <a:r>
              <a:rPr lang="de-CH" i="1" dirty="0"/>
              <a:t> </a:t>
            </a:r>
            <a:r>
              <a:rPr lang="de-CH" i="1" dirty="0" err="1"/>
              <a:t>caravan</a:t>
            </a:r>
            <a:r>
              <a:rPr lang="de-CH" i="1" dirty="0"/>
              <a:t>?</a:t>
            </a:r>
          </a:p>
        </p:txBody>
      </p:sp>
      <p:pic>
        <p:nvPicPr>
          <p:cNvPr id="18" name="Picture 17">
            <a:extLst>
              <a:ext uri="{FF2B5EF4-FFF2-40B4-BE49-F238E27FC236}">
                <a16:creationId xmlns:a16="http://schemas.microsoft.com/office/drawing/2014/main" id="{7512CD75-50AD-40E1-92CC-094C5DED5C1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35395"/>
          <a:stretch/>
        </p:blipFill>
        <p:spPr>
          <a:xfrm>
            <a:off x="1561917" y="3190413"/>
            <a:ext cx="9068165" cy="2384607"/>
          </a:xfrm>
          <a:prstGeom prst="rect">
            <a:avLst/>
          </a:prstGeom>
        </p:spPr>
      </p:pic>
      <p:sp>
        <p:nvSpPr>
          <p:cNvPr id="11" name="Arrow: Right 10">
            <a:hlinkClick r:id="" action="ppaction://hlinkshowjump?jump=nextslide"/>
            <a:extLst>
              <a:ext uri="{FF2B5EF4-FFF2-40B4-BE49-F238E27FC236}">
                <a16:creationId xmlns:a16="http://schemas.microsoft.com/office/drawing/2014/main" id="{848E98A5-28EA-4F0C-A521-1ADC0FF2BC38}"/>
              </a:ext>
            </a:extLst>
          </p:cNvPr>
          <p:cNvSpPr/>
          <p:nvPr/>
        </p:nvSpPr>
        <p:spPr>
          <a:xfrm>
            <a:off x="11476293" y="1027906"/>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885521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B529-000A-4E4E-BB91-4DBA32AF9665}"/>
              </a:ext>
            </a:extLst>
          </p:cNvPr>
          <p:cNvSpPr>
            <a:spLocks noGrp="1"/>
          </p:cNvSpPr>
          <p:nvPr>
            <p:ph type="title"/>
          </p:nvPr>
        </p:nvSpPr>
        <p:spPr/>
        <p:txBody>
          <a:bodyPr/>
          <a:lstStyle/>
          <a:p>
            <a:r>
              <a:rPr lang="de-CH" dirty="0"/>
              <a:t>Summary</a:t>
            </a:r>
          </a:p>
        </p:txBody>
      </p:sp>
      <p:pic>
        <p:nvPicPr>
          <p:cNvPr id="5" name="Content Placeholder 4" descr="Home">
            <a:hlinkClick r:id="rId2" action="ppaction://hlinksldjump"/>
            <a:extLst>
              <a:ext uri="{FF2B5EF4-FFF2-40B4-BE49-F238E27FC236}">
                <a16:creationId xmlns:a16="http://schemas.microsoft.com/office/drawing/2014/main" id="{3B4263D2-1CD7-44A0-8D71-258C11BC25C1}"/>
              </a:ext>
            </a:extLst>
          </p:cNvPr>
          <p:cNvPicPr>
            <a:picLocks noGrp="1" noChangeAspect="1"/>
          </p:cNvPicPr>
          <p:nvPr>
            <p:ph idx="1"/>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77600" y="0"/>
            <a:ext cx="914400" cy="914400"/>
          </a:xfrm>
        </p:spPr>
      </p:pic>
      <p:sp>
        <p:nvSpPr>
          <p:cNvPr id="10" name="Rectangle 9">
            <a:hlinkClick r:id="rId5" action="ppaction://hlinksldjump"/>
            <a:extLst>
              <a:ext uri="{FF2B5EF4-FFF2-40B4-BE49-F238E27FC236}">
                <a16:creationId xmlns:a16="http://schemas.microsoft.com/office/drawing/2014/main" id="{9A4F50B3-3759-4B8B-9ED2-C973CFEE0223}"/>
              </a:ext>
            </a:extLst>
          </p:cNvPr>
          <p:cNvSpPr/>
          <p:nvPr/>
        </p:nvSpPr>
        <p:spPr>
          <a:xfrm>
            <a:off x="10481844" y="153121"/>
            <a:ext cx="648000" cy="646331"/>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a:t>
            </a:r>
          </a:p>
        </p:txBody>
      </p:sp>
      <p:sp>
        <p:nvSpPr>
          <p:cNvPr id="7" name="TextBox 6">
            <a:extLst>
              <a:ext uri="{FF2B5EF4-FFF2-40B4-BE49-F238E27FC236}">
                <a16:creationId xmlns:a16="http://schemas.microsoft.com/office/drawing/2014/main" id="{274F9820-E990-4770-AF37-E0C303B63478}"/>
              </a:ext>
            </a:extLst>
          </p:cNvPr>
          <p:cNvSpPr txBox="1"/>
          <p:nvPr/>
        </p:nvSpPr>
        <p:spPr>
          <a:xfrm>
            <a:off x="838200" y="1902692"/>
            <a:ext cx="10515599" cy="1477328"/>
          </a:xfrm>
          <a:prstGeom prst="rect">
            <a:avLst/>
          </a:prstGeom>
          <a:noFill/>
        </p:spPr>
        <p:txBody>
          <a:bodyPr wrap="square" rtlCol="0">
            <a:spAutoFit/>
          </a:bodyPr>
          <a:lstStyle/>
          <a:p>
            <a:pPr marL="285750" indent="-285750">
              <a:buFont typeface="Wingdings" panose="05000000000000000000" pitchFamily="2" charset="2"/>
              <a:buChar char="Ø"/>
            </a:pPr>
            <a:r>
              <a:rPr lang="en-GB" dirty="0"/>
              <a:t>Determine the value of information on discharge dynamics and discharge volume for hydrological model calibration for catchments with different characteristics (e.g., aridity)</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So far: Similar performances, but stronger constraint from dynamics; but results depend on the performance measure used</a:t>
            </a:r>
          </a:p>
        </p:txBody>
      </p:sp>
      <p:sp>
        <p:nvSpPr>
          <p:cNvPr id="11" name="Rectangle: Rounded Corners 10">
            <a:hlinkClick r:id="rId6" action="ppaction://hlinksldjump"/>
            <a:extLst>
              <a:ext uri="{FF2B5EF4-FFF2-40B4-BE49-F238E27FC236}">
                <a16:creationId xmlns:a16="http://schemas.microsoft.com/office/drawing/2014/main" id="{79BD5DF3-4956-49FF-B48A-FD5AFE5905AC}"/>
              </a:ext>
            </a:extLst>
          </p:cNvPr>
          <p:cNvSpPr/>
          <p:nvPr/>
        </p:nvSpPr>
        <p:spPr>
          <a:xfrm>
            <a:off x="117630" y="5953124"/>
            <a:ext cx="1441139" cy="855492"/>
          </a:xfrm>
          <a:prstGeom prst="roundRect">
            <a:avLst/>
          </a:prstGeom>
          <a:solidFill>
            <a:srgbClr val="0072BC"/>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t>Results</a:t>
            </a:r>
            <a:endParaRPr lang="de-CH" dirty="0"/>
          </a:p>
        </p:txBody>
      </p:sp>
      <p:pic>
        <p:nvPicPr>
          <p:cNvPr id="22" name="Picture 21">
            <a:extLst>
              <a:ext uri="{FF2B5EF4-FFF2-40B4-BE49-F238E27FC236}">
                <a16:creationId xmlns:a16="http://schemas.microsoft.com/office/drawing/2014/main" id="{B80C1590-7C6F-4DFB-950A-8C8D325813D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2508" r="4793" b="9561"/>
          <a:stretch/>
        </p:blipFill>
        <p:spPr>
          <a:xfrm>
            <a:off x="2063684" y="3882925"/>
            <a:ext cx="3941190" cy="2419825"/>
          </a:xfrm>
          <a:prstGeom prst="rect">
            <a:avLst/>
          </a:prstGeom>
        </p:spPr>
      </p:pic>
      <p:pic>
        <p:nvPicPr>
          <p:cNvPr id="24" name="Picture 23">
            <a:extLst>
              <a:ext uri="{FF2B5EF4-FFF2-40B4-BE49-F238E27FC236}">
                <a16:creationId xmlns:a16="http://schemas.microsoft.com/office/drawing/2014/main" id="{0C032350-6251-4679-A3B4-E2506723153E}"/>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0026" t="12508" r="3491" b="8580"/>
          <a:stretch/>
        </p:blipFill>
        <p:spPr>
          <a:xfrm>
            <a:off x="6187128" y="3887283"/>
            <a:ext cx="3582185" cy="2451735"/>
          </a:xfrm>
          <a:prstGeom prst="rect">
            <a:avLst/>
          </a:prstGeom>
        </p:spPr>
      </p:pic>
      <p:sp>
        <p:nvSpPr>
          <p:cNvPr id="25" name="TextBox 24">
            <a:extLst>
              <a:ext uri="{FF2B5EF4-FFF2-40B4-BE49-F238E27FC236}">
                <a16:creationId xmlns:a16="http://schemas.microsoft.com/office/drawing/2014/main" id="{A0CCE7A0-3BB5-4C76-A356-278009A8D025}"/>
              </a:ext>
            </a:extLst>
          </p:cNvPr>
          <p:cNvSpPr txBox="1"/>
          <p:nvPr/>
        </p:nvSpPr>
        <p:spPr>
          <a:xfrm>
            <a:off x="2374730" y="3552770"/>
            <a:ext cx="3709670" cy="369332"/>
          </a:xfrm>
          <a:prstGeom prst="rect">
            <a:avLst/>
          </a:prstGeom>
          <a:noFill/>
        </p:spPr>
        <p:txBody>
          <a:bodyPr wrap="none" rtlCol="0">
            <a:spAutoFit/>
          </a:bodyPr>
          <a:lstStyle/>
          <a:p>
            <a:pPr algn="ctr"/>
            <a:r>
              <a:rPr lang="de-CH" dirty="0"/>
              <a:t>±20 % </a:t>
            </a:r>
            <a:r>
              <a:rPr lang="de-CH" dirty="0" err="1"/>
              <a:t>of</a:t>
            </a:r>
            <a:r>
              <a:rPr lang="de-CH" dirty="0"/>
              <a:t> </a:t>
            </a:r>
            <a:r>
              <a:rPr lang="de-CH" dirty="0" err="1"/>
              <a:t>the</a:t>
            </a:r>
            <a:r>
              <a:rPr lang="de-CH" dirty="0"/>
              <a:t> </a:t>
            </a:r>
            <a:r>
              <a:rPr lang="de-CH" dirty="0" err="1"/>
              <a:t>actual</a:t>
            </a:r>
            <a:r>
              <a:rPr lang="de-CH" dirty="0"/>
              <a:t> </a:t>
            </a:r>
            <a:r>
              <a:rPr lang="de-CH" dirty="0" err="1"/>
              <a:t>mean</a:t>
            </a:r>
            <a:r>
              <a:rPr lang="de-CH" dirty="0"/>
              <a:t> </a:t>
            </a:r>
            <a:r>
              <a:rPr lang="de-CH" dirty="0" err="1"/>
              <a:t>discharge</a:t>
            </a:r>
            <a:endParaRPr lang="de-CH" dirty="0"/>
          </a:p>
        </p:txBody>
      </p:sp>
      <p:sp>
        <p:nvSpPr>
          <p:cNvPr id="26" name="TextBox 25">
            <a:extLst>
              <a:ext uri="{FF2B5EF4-FFF2-40B4-BE49-F238E27FC236}">
                <a16:creationId xmlns:a16="http://schemas.microsoft.com/office/drawing/2014/main" id="{66A01450-3794-43A6-9316-A0BF6FE84FDC}"/>
              </a:ext>
            </a:extLst>
          </p:cNvPr>
          <p:cNvSpPr txBox="1"/>
          <p:nvPr/>
        </p:nvSpPr>
        <p:spPr>
          <a:xfrm>
            <a:off x="6958932" y="3553894"/>
            <a:ext cx="1982017" cy="369332"/>
          </a:xfrm>
          <a:prstGeom prst="rect">
            <a:avLst/>
          </a:prstGeom>
          <a:noFill/>
        </p:spPr>
        <p:txBody>
          <a:bodyPr wrap="none" rtlCol="0">
            <a:spAutoFit/>
          </a:bodyPr>
          <a:lstStyle/>
          <a:p>
            <a:pPr algn="ctr"/>
            <a:r>
              <a:rPr lang="de-CH" dirty="0" err="1"/>
              <a:t>daily</a:t>
            </a:r>
            <a:r>
              <a:rPr lang="de-CH" dirty="0"/>
              <a:t> stream </a:t>
            </a:r>
            <a:r>
              <a:rPr lang="de-CH" dirty="0" err="1"/>
              <a:t>levels</a:t>
            </a:r>
            <a:endParaRPr lang="de-CH" dirty="0"/>
          </a:p>
        </p:txBody>
      </p:sp>
      <p:sp>
        <p:nvSpPr>
          <p:cNvPr id="12" name="Arrow: Right 11">
            <a:hlinkClick r:id="" action="ppaction://hlinkshowjump?jump=previousslide"/>
            <a:extLst>
              <a:ext uri="{FF2B5EF4-FFF2-40B4-BE49-F238E27FC236}">
                <a16:creationId xmlns:a16="http://schemas.microsoft.com/office/drawing/2014/main" id="{47156FAC-A249-4419-B859-AD8F9BF7796E}"/>
              </a:ext>
            </a:extLst>
          </p:cNvPr>
          <p:cNvSpPr/>
          <p:nvPr/>
        </p:nvSpPr>
        <p:spPr>
          <a:xfrm rot="10800000">
            <a:off x="11476293" y="1106367"/>
            <a:ext cx="517013" cy="392353"/>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345772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2007</Words>
  <Application>Microsoft Office PowerPoint</Application>
  <PresentationFormat>Widescreen</PresentationFormat>
  <Paragraphs>379</Paragraphs>
  <Slides>47</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Cambria Math</vt:lpstr>
      <vt:lpstr>Franklin Gothic Book</vt:lpstr>
      <vt:lpstr>Franklin Gothic Medium</vt:lpstr>
      <vt:lpstr>Wingdings</vt:lpstr>
      <vt:lpstr>Office Theme</vt:lpstr>
      <vt:lpstr>What is more important for model calibration: information on the discharge dynamics or information on the discharge volume? </vt:lpstr>
      <vt:lpstr>Large-sample hydrology for testing the value of data</vt:lpstr>
      <vt:lpstr>Large-sample hydrology for testing the value of data</vt:lpstr>
      <vt:lpstr>Caravan data compared to Camels data</vt:lpstr>
      <vt:lpstr>Caravan data compared to Camels data</vt:lpstr>
      <vt:lpstr>Choose your question: part I</vt:lpstr>
      <vt:lpstr>Choose your question: part II</vt:lpstr>
      <vt:lpstr>Summary</vt:lpstr>
      <vt:lpstr>Summary</vt:lpstr>
      <vt:lpstr>Why CAMELS instead of Caravan?</vt:lpstr>
      <vt:lpstr>Differences in precipitation</vt:lpstr>
      <vt:lpstr>Issues with potential evapotranspiration</vt:lpstr>
      <vt:lpstr>Tests with different forcing data</vt:lpstr>
      <vt:lpstr>More results (click to enlarge)</vt:lpstr>
      <vt:lpstr>Differences in temperature</vt:lpstr>
      <vt:lpstr>Model performance Camels</vt:lpstr>
      <vt:lpstr>All forcing data combinations</vt:lpstr>
      <vt:lpstr>Aridity index: Camels and Caravan </vt:lpstr>
      <vt:lpstr>Alternative Epot data (Hargreaves-based)</vt:lpstr>
      <vt:lpstr>Alternative Epot data effect</vt:lpstr>
      <vt:lpstr>Motivation</vt:lpstr>
      <vt:lpstr>Assessing the value of data</vt:lpstr>
      <vt:lpstr>Study catchments</vt:lpstr>
      <vt:lpstr>Test data</vt:lpstr>
      <vt:lpstr>Model calibration</vt:lpstr>
      <vt:lpstr>Model evaluation</vt:lpstr>
      <vt:lpstr>Results: upper benchmark</vt:lpstr>
      <vt:lpstr>Results: daily stream levels</vt:lpstr>
      <vt:lpstr>Results: difference to upper benchmark</vt:lpstr>
      <vt:lpstr>Aridity</vt:lpstr>
      <vt:lpstr>Results: ±20 % of the actual mean discharge </vt:lpstr>
      <vt:lpstr>Results: difference to upper benchmark</vt:lpstr>
      <vt:lpstr>Results: daily stream levels and  ±20 % of the mean discharge</vt:lpstr>
      <vt:lpstr>Results: difference to upper benchmark</vt:lpstr>
      <vt:lpstr>Dependence on objective function</vt:lpstr>
      <vt:lpstr>Dependence on objective function</vt:lpstr>
      <vt:lpstr>Simulated hydrographs: wet catchment</vt:lpstr>
      <vt:lpstr>Simulated hydrographs: dry catchment</vt:lpstr>
      <vt:lpstr>Constraining parameter values</vt:lpstr>
      <vt:lpstr>Earlier use of mean discharge filter</vt:lpstr>
      <vt:lpstr>Results of all mean discharge filters</vt:lpstr>
      <vt:lpstr>Effect of a mean discharge filter (± 30%)</vt:lpstr>
      <vt:lpstr>Hydrograph example</vt:lpstr>
      <vt:lpstr>More results?</vt:lpstr>
      <vt:lpstr>Literature</vt:lpstr>
      <vt:lpstr>They check out CrowdWater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Franziska Clerc</dc:creator>
  <cp:lastModifiedBy>Franziska Clerc</cp:lastModifiedBy>
  <cp:revision>125</cp:revision>
  <dcterms:created xsi:type="dcterms:W3CDTF">2024-03-06T07:42:03Z</dcterms:created>
  <dcterms:modified xsi:type="dcterms:W3CDTF">2024-04-17T20:35:03Z</dcterms:modified>
</cp:coreProperties>
</file>