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</p:sldMasterIdLst>
  <p:notesMasterIdLst>
    <p:notesMasterId r:id="rId15"/>
  </p:notesMasterIdLst>
  <p:handoutMasterIdLst>
    <p:handoutMasterId r:id="rId16"/>
  </p:handoutMasterIdLst>
  <p:sldIdLst>
    <p:sldId id="257" r:id="rId4"/>
    <p:sldId id="278" r:id="rId5"/>
    <p:sldId id="275" r:id="rId6"/>
    <p:sldId id="307" r:id="rId7"/>
    <p:sldId id="310" r:id="rId8"/>
    <p:sldId id="308" r:id="rId9"/>
    <p:sldId id="287" r:id="rId10"/>
    <p:sldId id="309" r:id="rId11"/>
    <p:sldId id="302" r:id="rId12"/>
    <p:sldId id="311" r:id="rId13"/>
    <p:sldId id="30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Προεπιλεγμένη ενότητα" id="{EFD90977-18ED-4CBE-B45D-27AEE09A1323}">
          <p14:sldIdLst>
            <p14:sldId id="257"/>
            <p14:sldId id="278"/>
            <p14:sldId id="275"/>
            <p14:sldId id="307"/>
            <p14:sldId id="310"/>
            <p14:sldId id="308"/>
            <p14:sldId id="287"/>
            <p14:sldId id="309"/>
            <p14:sldId id="302"/>
            <p14:sldId id="311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>
                <a:solidFill>
                  <a:sysClr val="windowText" lastClr="000000"/>
                </a:solidFill>
              </a:rPr>
              <a:t>IDF</a:t>
            </a:r>
            <a:r>
              <a:rPr lang="en-US" sz="1200" dirty="0">
                <a:solidFill>
                  <a:sysClr val="windowText" lastClr="000000"/>
                </a:solidFill>
              </a:rPr>
              <a:t> </a:t>
            </a:r>
            <a:r>
              <a:rPr lang="en-US" sz="1200" baseline="0" dirty="0">
                <a:solidFill>
                  <a:sysClr val="windowText" lastClr="000000"/>
                </a:solidFill>
              </a:rPr>
              <a:t>curves - current climate</a:t>
            </a:r>
            <a:endParaRPr lang="en-US" sz="12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86050117719025"/>
          <c:y val="0.10531276293812555"/>
          <c:w val="0.85434777969826947"/>
          <c:h val="0.74647176279998506"/>
        </c:manualLayout>
      </c:layout>
      <c:scatterChart>
        <c:scatterStyle val="smoothMarker"/>
        <c:varyColors val="0"/>
        <c:ser>
          <c:idx val="0"/>
          <c:order val="0"/>
          <c:tx>
            <c:v>T=10yr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areal_idfs!$C$6:$C$14</c:f>
              <c:numCache>
                <c:formatCode>General</c:formatCode>
                <c:ptCount val="9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12</c:v>
                </c:pt>
                <c:pt idx="7">
                  <c:v>24</c:v>
                </c:pt>
                <c:pt idx="8">
                  <c:v>48</c:v>
                </c:pt>
              </c:numCache>
            </c:numRef>
          </c:xVal>
          <c:yVal>
            <c:numRef>
              <c:f>areal_idfs!$D$6:$D$14</c:f>
              <c:numCache>
                <c:formatCode>0.00</c:formatCode>
                <c:ptCount val="9"/>
                <c:pt idx="0">
                  <c:v>104.83475739981432</c:v>
                </c:pt>
                <c:pt idx="1">
                  <c:v>74.058159697779928</c:v>
                </c:pt>
                <c:pt idx="2">
                  <c:v>48.759169325140192</c:v>
                </c:pt>
                <c:pt idx="3">
                  <c:v>30.613491580014056</c:v>
                </c:pt>
                <c:pt idx="4">
                  <c:v>18.686434801300521</c:v>
                </c:pt>
                <c:pt idx="5">
                  <c:v>13.89177893889819</c:v>
                </c:pt>
                <c:pt idx="6">
                  <c:v>8.3045878889035105</c:v>
                </c:pt>
                <c:pt idx="7">
                  <c:v>4.9372999787350578</c:v>
                </c:pt>
                <c:pt idx="8">
                  <c:v>2.9271604812700653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FF9-4D5F-B952-E6AD0D6E62E9}"/>
            </c:ext>
          </c:extLst>
        </c:ser>
        <c:ser>
          <c:idx val="1"/>
          <c:order val="1"/>
          <c:tx>
            <c:v>T=50yr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areal_idfs!$C$6:$C$14</c:f>
              <c:numCache>
                <c:formatCode>General</c:formatCode>
                <c:ptCount val="9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12</c:v>
                </c:pt>
                <c:pt idx="7">
                  <c:v>24</c:v>
                </c:pt>
                <c:pt idx="8">
                  <c:v>48</c:v>
                </c:pt>
              </c:numCache>
            </c:numRef>
          </c:xVal>
          <c:yVal>
            <c:numRef>
              <c:f>areal_idfs!$E$6:$E$14</c:f>
              <c:numCache>
                <c:formatCode>0.00</c:formatCode>
                <c:ptCount val="9"/>
                <c:pt idx="0">
                  <c:v>156.75726190666481</c:v>
                </c:pt>
                <c:pt idx="1">
                  <c:v>110.73764678823073</c:v>
                </c:pt>
                <c:pt idx="2">
                  <c:v>72.908585528581142</c:v>
                </c:pt>
                <c:pt idx="3">
                  <c:v>45.775725880529777</c:v>
                </c:pt>
                <c:pt idx="4">
                  <c:v>27.941442579753321</c:v>
                </c:pt>
                <c:pt idx="5">
                  <c:v>20.772092037847464</c:v>
                </c:pt>
                <c:pt idx="6">
                  <c:v>12.417679889914735</c:v>
                </c:pt>
                <c:pt idx="7">
                  <c:v>7.3826433625124501</c:v>
                </c:pt>
                <c:pt idx="8">
                  <c:v>4.3769230128070422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FF9-4D5F-B952-E6AD0D6E62E9}"/>
            </c:ext>
          </c:extLst>
        </c:ser>
        <c:ser>
          <c:idx val="2"/>
          <c:order val="2"/>
          <c:tx>
            <c:v>T=100yr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areal_idfs!$C$6:$C$14</c:f>
              <c:numCache>
                <c:formatCode>General</c:formatCode>
                <c:ptCount val="9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6</c:v>
                </c:pt>
                <c:pt idx="6">
                  <c:v>12</c:v>
                </c:pt>
                <c:pt idx="7">
                  <c:v>24</c:v>
                </c:pt>
                <c:pt idx="8">
                  <c:v>48</c:v>
                </c:pt>
              </c:numCache>
            </c:numRef>
          </c:xVal>
          <c:yVal>
            <c:numRef>
              <c:f>areal_idfs!$F$6:$F$14</c:f>
              <c:numCache>
                <c:formatCode>0.00</c:formatCode>
                <c:ptCount val="9"/>
                <c:pt idx="0">
                  <c:v>184.19010995684604</c:v>
                </c:pt>
                <c:pt idx="1">
                  <c:v>130.11696613092852</c:v>
                </c:pt>
                <c:pt idx="2">
                  <c:v>85.667740186118394</c:v>
                </c:pt>
                <c:pt idx="3">
                  <c:v>53.786573462283378</c:v>
                </c:pt>
                <c:pt idx="4">
                  <c:v>32.831253356428078</c:v>
                </c:pt>
                <c:pt idx="5">
                  <c:v>24.407251504322051</c:v>
                </c:pt>
                <c:pt idx="6">
                  <c:v>14.590799791426223</c:v>
                </c:pt>
                <c:pt idx="7">
                  <c:v>8.6746213615481178</c:v>
                </c:pt>
                <c:pt idx="8">
                  <c:v>5.1428936764766409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FF9-4D5F-B952-E6AD0D6E6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399104"/>
        <c:axId val="1444906736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v>T=5000yr</c:v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square"/>
                  <c:size val="3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areal_idfs!$C$6:$C$14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0.25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4</c:v>
                      </c:pt>
                      <c:pt idx="5">
                        <c:v>6</c:v>
                      </c:pt>
                      <c:pt idx="6">
                        <c:v>12</c:v>
                      </c:pt>
                      <c:pt idx="7">
                        <c:v>24</c:v>
                      </c:pt>
                      <c:pt idx="8">
                        <c:v>48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areal_idfs!$G$6:$G$14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304.29929644316246</c:v>
                      </c:pt>
                      <c:pt idx="1">
                        <c:v>214.9654031817287</c:v>
                      </c:pt>
                      <c:pt idx="2">
                        <c:v>141.53112277645684</c:v>
                      </c:pt>
                      <c:pt idx="3">
                        <c:v>88.86045220612543</c:v>
                      </c:pt>
                      <c:pt idx="4">
                        <c:v>54.240302587630595</c:v>
                      </c:pt>
                      <c:pt idx="5">
                        <c:v>40.323063288341693</c:v>
                      </c:pt>
                      <c:pt idx="6">
                        <c:v>24.105366526543055</c:v>
                      </c:pt>
                      <c:pt idx="7">
                        <c:v>14.331286179525993</c:v>
                      </c:pt>
                      <c:pt idx="8">
                        <c:v>8.4965415776150532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5FF9-4D5F-B952-E6AD0D6E62E9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T=10000yr</c:v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areal_idfs!$C$6:$C$14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0.25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4</c:v>
                      </c:pt>
                      <c:pt idx="5">
                        <c:v>6</c:v>
                      </c:pt>
                      <c:pt idx="6">
                        <c:v>12</c:v>
                      </c:pt>
                      <c:pt idx="7">
                        <c:v>24</c:v>
                      </c:pt>
                      <c:pt idx="8">
                        <c:v>48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areal_idfs!$H$6:$H$14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486.09190669004886</c:v>
                      </c:pt>
                      <c:pt idx="1">
                        <c:v>343.38870949219876</c:v>
                      </c:pt>
                      <c:pt idx="2">
                        <c:v>226.08377387175901</c:v>
                      </c:pt>
                      <c:pt idx="3">
                        <c:v>141.94691590515515</c:v>
                      </c:pt>
                      <c:pt idx="4">
                        <c:v>86.644209869841717</c:v>
                      </c:pt>
                      <c:pt idx="5">
                        <c:v>64.412619242038161</c:v>
                      </c:pt>
                      <c:pt idx="6">
                        <c:v>38.506246032476106</c:v>
                      </c:pt>
                      <c:pt idx="7">
                        <c:v>22.892994843409756</c:v>
                      </c:pt>
                      <c:pt idx="8">
                        <c:v>13.572493081677578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FF9-4D5F-B952-E6AD0D6E62E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T=100000yr</c:v>
                </c:tx>
                <c:spPr>
                  <a:ln w="19050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triangle"/>
                  <c:size val="4"/>
                  <c:spPr>
                    <a:noFill/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areal_idfs!$C$6:$C$14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0.25</c:v>
                      </c:pt>
                      <c:pt idx="1">
                        <c:v>0.5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4</c:v>
                      </c:pt>
                      <c:pt idx="5">
                        <c:v>6</c:v>
                      </c:pt>
                      <c:pt idx="6">
                        <c:v>12</c:v>
                      </c:pt>
                      <c:pt idx="7">
                        <c:v>24</c:v>
                      </c:pt>
                      <c:pt idx="8">
                        <c:v>48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areal_idfs!$I$6:$I$14</c15:sqref>
                        </c15:formulaRef>
                      </c:ext>
                    </c:extLst>
                    <c:numCache>
                      <c:formatCode>0.00</c:formatCode>
                      <c:ptCount val="9"/>
                      <c:pt idx="0">
                        <c:v>761.2461568118033</c:v>
                      </c:pt>
                      <c:pt idx="1">
                        <c:v>537.76524931977951</c:v>
                      </c:pt>
                      <c:pt idx="2">
                        <c:v>354.0593900221557</c:v>
                      </c:pt>
                      <c:pt idx="3">
                        <c:v>222.29653017652205</c:v>
                      </c:pt>
                      <c:pt idx="4">
                        <c:v>135.68950823011633</c:v>
                      </c:pt>
                      <c:pt idx="5">
                        <c:v>100.87363762558891</c:v>
                      </c:pt>
                      <c:pt idx="6">
                        <c:v>60.302859196055529</c:v>
                      </c:pt>
                      <c:pt idx="7">
                        <c:v>35.851665297464763</c:v>
                      </c:pt>
                      <c:pt idx="8">
                        <c:v>21.255256577168101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FF9-4D5F-B952-E6AD0D6E62E9}"/>
                  </c:ext>
                </c:extLst>
              </c15:ser>
            </c15:filteredScatterSeries>
          </c:ext>
        </c:extLst>
      </c:scatterChart>
      <c:valAx>
        <c:axId val="123399104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Averaging duration</a:t>
                </a:r>
                <a:r>
                  <a:rPr lang="el-GR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i="1">
                    <a:solidFill>
                      <a:sysClr val="windowText" lastClr="000000"/>
                    </a:solidFill>
                  </a:rPr>
                  <a:t>d</a:t>
                </a:r>
                <a:r>
                  <a:rPr lang="en-US" baseline="0">
                    <a:solidFill>
                      <a:sysClr val="windowText" lastClr="000000"/>
                    </a:solidFill>
                  </a:rPr>
                  <a:t> (hours)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920253718285216"/>
              <c:y val="0.929606299212598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>
            <a:glow rad="38100">
              <a:schemeClr val="bg1">
                <a:alpha val="4000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906736"/>
        <c:crosses val="autoZero"/>
        <c:crossBetween val="midCat"/>
      </c:valAx>
      <c:valAx>
        <c:axId val="1444906736"/>
        <c:scaling>
          <c:logBase val="10"/>
          <c:orientation val="minMax"/>
          <c:max val="1000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aseline="0">
                    <a:solidFill>
                      <a:sysClr val="windowText" lastClr="000000"/>
                    </a:solidFill>
                  </a:rPr>
                  <a:t>Rainfall intensity</a:t>
                </a:r>
                <a:r>
                  <a:rPr lang="el-GR" sz="1000" baseline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US" sz="1000" i="1" baseline="0">
                    <a:solidFill>
                      <a:sysClr val="windowText" lastClr="000000"/>
                    </a:solidFill>
                  </a:rPr>
                  <a:t>i</a:t>
                </a:r>
                <a:r>
                  <a:rPr lang="en-US" sz="1000" i="1" baseline="-25000">
                    <a:solidFill>
                      <a:sysClr val="windowText" lastClr="000000"/>
                    </a:solidFill>
                  </a:rPr>
                  <a:t>d,T  </a:t>
                </a:r>
                <a:r>
                  <a:rPr lang="en-US" sz="1000" i="0" baseline="0">
                    <a:solidFill>
                      <a:sysClr val="windowText" lastClr="000000"/>
                    </a:solidFill>
                  </a:rPr>
                  <a:t>(mm/h)</a:t>
                </a:r>
              </a:p>
            </c:rich>
          </c:tx>
          <c:layout>
            <c:manualLayout>
              <c:xMode val="edge"/>
              <c:yMode val="edge"/>
              <c:x val="0"/>
              <c:y val="0.192804496560232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in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399104"/>
        <c:crossesAt val="0.1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80540024653609632"/>
          <c:y val="0.12953528212311638"/>
          <c:w val="0.13806877679206944"/>
          <c:h val="0.1738525622246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Precipitation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r>
            <a:rPr lang="en-US" dirty="0"/>
            <a:t>1</a:t>
          </a:r>
          <a:r>
            <a:rPr lang="en-US" baseline="30000" dirty="0"/>
            <a:t>st</a:t>
          </a:r>
          <a:r>
            <a:rPr lang="en-US" dirty="0"/>
            <a:t> revision of the flood risk management plans of the island of Crete</a:t>
          </a:r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2" custScaleX="234064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2" custScaleX="264042">
        <dgm:presLayoutVars>
          <dgm:bulletEnabled val="1"/>
        </dgm:presLayoutVars>
      </dgm:prSet>
      <dgm:spPr/>
    </dgm:pt>
  </dgm:ptLst>
  <dgm:cxnLst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Levels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C6DF2B2D-F649-4BCD-B482-A97DA5766EFB}">
      <dgm:prSet/>
      <dgm:spPr/>
      <dgm:t>
        <a:bodyPr/>
        <a:lstStyle/>
        <a:p>
          <a:r>
            <a:rPr lang="en-US" b="1" dirty="0"/>
            <a:t>Water level change indicators for the European coast from 1977 to 2100 derived from climate projections</a:t>
          </a:r>
          <a:endParaRPr lang="el-GR" b="1" dirty="0"/>
        </a:p>
      </dgm:t>
    </dgm:pt>
    <dgm:pt modelId="{7DB80F77-7AD9-4B92-9C98-8AFF8495C2FA}" type="parTrans" cxnId="{7C81B81A-E39D-43CE-B02B-0DC60E8F228B}">
      <dgm:prSet/>
      <dgm:spPr/>
      <dgm:t>
        <a:bodyPr/>
        <a:lstStyle/>
        <a:p>
          <a:endParaRPr lang="el-GR"/>
        </a:p>
      </dgm:t>
    </dgm:pt>
    <dgm:pt modelId="{AF029B37-FD1D-4FB7-BB1D-7EE4970E8895}" type="sibTrans" cxnId="{7C81B81A-E39D-43CE-B02B-0DC60E8F228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3" custScaleX="211230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3" custScaleX="101050">
        <dgm:presLayoutVars>
          <dgm:bulletEnabled val="1"/>
        </dgm:presLayoutVars>
      </dgm:prSet>
      <dgm:spPr/>
    </dgm:pt>
    <dgm:pt modelId="{5D244D86-9580-4053-9A9F-CB1EE1F85044}" type="pres">
      <dgm:prSet presAssocID="{D08F002A-1CF7-4AA9-BC2B-580B0B732594}" presName="sibTrans" presStyleCnt="0"/>
      <dgm:spPr/>
    </dgm:pt>
    <dgm:pt modelId="{B7220399-A686-4400-8146-4718125678AB}" type="pres">
      <dgm:prSet presAssocID="{C6DF2B2D-F649-4BCD-B482-A97DA5766EFB}" presName="node" presStyleLbl="node1" presStyleIdx="2" presStyleCnt="3" custScaleX="176678">
        <dgm:presLayoutVars>
          <dgm:bulletEnabled val="1"/>
        </dgm:presLayoutVars>
      </dgm:prSet>
      <dgm:spPr/>
    </dgm:pt>
  </dgm:ptLst>
  <dgm:cxnLst>
    <dgm:cxn modelId="{F751C102-F839-4114-9112-80DC974F4658}" type="presOf" srcId="{C6DF2B2D-F649-4BCD-B482-A97DA5766EFB}" destId="{B7220399-A686-4400-8146-4718125678AB}" srcOrd="0" destOrd="0" presId="urn:microsoft.com/office/officeart/2005/8/layout/default"/>
    <dgm:cxn modelId="{7C81B81A-E39D-43CE-B02B-0DC60E8F228B}" srcId="{1AC97B22-0894-4316-B189-587FDAB7983B}" destId="{C6DF2B2D-F649-4BCD-B482-A97DA5766EFB}" srcOrd="2" destOrd="0" parTransId="{7DB80F77-7AD9-4B92-9C98-8AFF8495C2FA}" sibTransId="{AF029B37-FD1D-4FB7-BB1D-7EE4970E8895}"/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  <dgm:cxn modelId="{C54848F2-C167-4100-B65E-5D844C00900A}" type="presParOf" srcId="{28911B02-A98D-4653-B93A-E2194A9C6DB5}" destId="{5D244D86-9580-4053-9A9F-CB1EE1F85044}" srcOrd="3" destOrd="0" presId="urn:microsoft.com/office/officeart/2005/8/layout/default"/>
    <dgm:cxn modelId="{97644319-70DB-4DD5-BF5C-370FA7B36EDA}" type="presParOf" srcId="{28911B02-A98D-4653-B93A-E2194A9C6DB5}" destId="{B7220399-A686-4400-8146-4718125678AB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 Parameters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C6DF2B2D-F649-4BCD-B482-A97DA5766EFB}">
      <dgm:prSet custT="1"/>
      <dgm:spPr/>
      <dgm:t>
        <a:bodyPr/>
        <a:lstStyle/>
        <a:p>
          <a:r>
            <a:rPr lang="en-US" sz="1800" b="1" dirty="0"/>
            <a:t>Mediterranean Sea Waves Reanalysis</a:t>
          </a:r>
          <a:endParaRPr lang="el-GR" sz="1800" b="1" dirty="0"/>
        </a:p>
      </dgm:t>
    </dgm:pt>
    <dgm:pt modelId="{7DB80F77-7AD9-4B92-9C98-8AFF8495C2FA}" type="parTrans" cxnId="{7C81B81A-E39D-43CE-B02B-0DC60E8F228B}">
      <dgm:prSet/>
      <dgm:spPr/>
      <dgm:t>
        <a:bodyPr/>
        <a:lstStyle/>
        <a:p>
          <a:endParaRPr lang="el-GR"/>
        </a:p>
      </dgm:t>
    </dgm:pt>
    <dgm:pt modelId="{AF029B37-FD1D-4FB7-BB1D-7EE4970E8895}" type="sibTrans" cxnId="{7C81B81A-E39D-43CE-B02B-0DC60E8F228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3" custScaleX="211230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3" custScaleX="101050">
        <dgm:presLayoutVars>
          <dgm:bulletEnabled val="1"/>
        </dgm:presLayoutVars>
      </dgm:prSet>
      <dgm:spPr/>
    </dgm:pt>
    <dgm:pt modelId="{5D244D86-9580-4053-9A9F-CB1EE1F85044}" type="pres">
      <dgm:prSet presAssocID="{D08F002A-1CF7-4AA9-BC2B-580B0B732594}" presName="sibTrans" presStyleCnt="0"/>
      <dgm:spPr/>
    </dgm:pt>
    <dgm:pt modelId="{B7220399-A686-4400-8146-4718125678AB}" type="pres">
      <dgm:prSet presAssocID="{C6DF2B2D-F649-4BCD-B482-A97DA5766EFB}" presName="node" presStyleLbl="node1" presStyleIdx="2" presStyleCnt="3" custScaleX="176678">
        <dgm:presLayoutVars>
          <dgm:bulletEnabled val="1"/>
        </dgm:presLayoutVars>
      </dgm:prSet>
      <dgm:spPr/>
    </dgm:pt>
  </dgm:ptLst>
  <dgm:cxnLst>
    <dgm:cxn modelId="{F751C102-F839-4114-9112-80DC974F4658}" type="presOf" srcId="{C6DF2B2D-F649-4BCD-B482-A97DA5766EFB}" destId="{B7220399-A686-4400-8146-4718125678AB}" srcOrd="0" destOrd="0" presId="urn:microsoft.com/office/officeart/2005/8/layout/default"/>
    <dgm:cxn modelId="{7C81B81A-E39D-43CE-B02B-0DC60E8F228B}" srcId="{1AC97B22-0894-4316-B189-587FDAB7983B}" destId="{C6DF2B2D-F649-4BCD-B482-A97DA5766EFB}" srcOrd="2" destOrd="0" parTransId="{7DB80F77-7AD9-4B92-9C98-8AFF8495C2FA}" sibTransId="{AF029B37-FD1D-4FB7-BB1D-7EE4970E8895}"/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  <dgm:cxn modelId="{C54848F2-C167-4100-B65E-5D844C00900A}" type="presParOf" srcId="{28911B02-A98D-4653-B93A-E2194A9C6DB5}" destId="{5D244D86-9580-4053-9A9F-CB1EE1F85044}" srcOrd="3" destOrd="0" presId="urn:microsoft.com/office/officeart/2005/8/layout/default"/>
    <dgm:cxn modelId="{97644319-70DB-4DD5-BF5C-370FA7B36EDA}" type="presParOf" srcId="{28911B02-A98D-4653-B93A-E2194A9C6DB5}" destId="{B7220399-A686-4400-8146-4718125678A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Wind, Temperature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 sz="2000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 sz="2000"/>
        </a:p>
      </dgm:t>
    </dgm:pt>
    <dgm:pt modelId="{FC1D6E01-9196-4949-BBB9-87A5C83C3E59}">
      <dgm:prSet phldrT="[Κείμενο]" custT="1"/>
      <dgm:spPr/>
      <dgm:t>
        <a:bodyPr/>
        <a:lstStyle/>
        <a:p>
          <a:r>
            <a:rPr lang="en-US" sz="2000" dirty="0"/>
            <a:t>Hellenic National Meteorological Service </a:t>
          </a:r>
          <a:endParaRPr lang="el-GR" sz="2000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 sz="2000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 sz="2000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2" custScaleX="234064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2" custScaleX="264042">
        <dgm:presLayoutVars>
          <dgm:bulletEnabled val="1"/>
        </dgm:presLayoutVars>
      </dgm:prSet>
      <dgm:spPr/>
    </dgm:pt>
  </dgm:ptLst>
  <dgm:cxnLst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</dgm:ptLst>
  <dgm:cxnLst>
    <dgm:cxn modelId="{75B4A3A8-3FD8-4651-AB16-F3ADBDEB6F4A}" type="presOf" srcId="{1AC97B22-0894-4316-B189-587FDAB7983B}" destId="{28911B02-A98D-4653-B93A-E2194A9C6DB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C6DF2B2D-F649-4BCD-B482-A97DA5766EFB}">
      <dgm:prSet/>
      <dgm:spPr/>
      <dgm:t>
        <a:bodyPr/>
        <a:lstStyle/>
        <a:p>
          <a:r>
            <a:rPr lang="en-US" b="1" dirty="0"/>
            <a:t>EURO-CORDEX ensemble, HIRHAM5 RCM (Regional Climate Model) nested in (downscaled from) EC-EARTH GCM (Global Climate model)</a:t>
          </a:r>
          <a:endParaRPr lang="el-GR" b="1" dirty="0"/>
        </a:p>
      </dgm:t>
    </dgm:pt>
    <dgm:pt modelId="{7DB80F77-7AD9-4B92-9C98-8AFF8495C2FA}" type="parTrans" cxnId="{7C81B81A-E39D-43CE-B02B-0DC60E8F228B}">
      <dgm:prSet/>
      <dgm:spPr/>
      <dgm:t>
        <a:bodyPr/>
        <a:lstStyle/>
        <a:p>
          <a:endParaRPr lang="el-GR"/>
        </a:p>
      </dgm:t>
    </dgm:pt>
    <dgm:pt modelId="{AF029B37-FD1D-4FB7-BB1D-7EE4970E8895}" type="sibTrans" cxnId="{7C81B81A-E39D-43CE-B02B-0DC60E8F228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3" custScaleX="211230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3" custScaleX="101050">
        <dgm:presLayoutVars>
          <dgm:bulletEnabled val="1"/>
        </dgm:presLayoutVars>
      </dgm:prSet>
      <dgm:spPr/>
    </dgm:pt>
    <dgm:pt modelId="{5D244D86-9580-4053-9A9F-CB1EE1F85044}" type="pres">
      <dgm:prSet presAssocID="{D08F002A-1CF7-4AA9-BC2B-580B0B732594}" presName="sibTrans" presStyleCnt="0"/>
      <dgm:spPr/>
    </dgm:pt>
    <dgm:pt modelId="{B7220399-A686-4400-8146-4718125678AB}" type="pres">
      <dgm:prSet presAssocID="{C6DF2B2D-F649-4BCD-B482-A97DA5766EFB}" presName="node" presStyleLbl="node1" presStyleIdx="2" presStyleCnt="3" custScaleX="176678">
        <dgm:presLayoutVars>
          <dgm:bulletEnabled val="1"/>
        </dgm:presLayoutVars>
      </dgm:prSet>
      <dgm:spPr/>
    </dgm:pt>
  </dgm:ptLst>
  <dgm:cxnLst>
    <dgm:cxn modelId="{F751C102-F839-4114-9112-80DC974F4658}" type="presOf" srcId="{C6DF2B2D-F649-4BCD-B482-A97DA5766EFB}" destId="{B7220399-A686-4400-8146-4718125678AB}" srcOrd="0" destOrd="0" presId="urn:microsoft.com/office/officeart/2005/8/layout/default"/>
    <dgm:cxn modelId="{7C81B81A-E39D-43CE-B02B-0DC60E8F228B}" srcId="{1AC97B22-0894-4316-B189-587FDAB7983B}" destId="{C6DF2B2D-F649-4BCD-B482-A97DA5766EFB}" srcOrd="2" destOrd="0" parTransId="{7DB80F77-7AD9-4B92-9C98-8AFF8495C2FA}" sibTransId="{AF029B37-FD1D-4FB7-BB1D-7EE4970E8895}"/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  <dgm:cxn modelId="{C54848F2-C167-4100-B65E-5D844C00900A}" type="presParOf" srcId="{28911B02-A98D-4653-B93A-E2194A9C6DB5}" destId="{5D244D86-9580-4053-9A9F-CB1EE1F85044}" srcOrd="3" destOrd="0" presId="urn:microsoft.com/office/officeart/2005/8/layout/default"/>
    <dgm:cxn modelId="{97644319-70DB-4DD5-BF5C-370FA7B36EDA}" type="presParOf" srcId="{28911B02-A98D-4653-B93A-E2194A9C6DB5}" destId="{B7220399-A686-4400-8146-4718125678A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Levels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C6DF2B2D-F649-4BCD-B482-A97DA5766EFB}">
      <dgm:prSet/>
      <dgm:spPr/>
      <dgm:t>
        <a:bodyPr/>
        <a:lstStyle/>
        <a:p>
          <a:r>
            <a:rPr lang="en-US" b="1" dirty="0"/>
            <a:t>Water level change indicators for the European coast from 1977 to 2100 derived from climate projections</a:t>
          </a:r>
          <a:endParaRPr lang="el-GR" b="1" dirty="0"/>
        </a:p>
      </dgm:t>
    </dgm:pt>
    <dgm:pt modelId="{7DB80F77-7AD9-4B92-9C98-8AFF8495C2FA}" type="parTrans" cxnId="{7C81B81A-E39D-43CE-B02B-0DC60E8F228B}">
      <dgm:prSet/>
      <dgm:spPr/>
      <dgm:t>
        <a:bodyPr/>
        <a:lstStyle/>
        <a:p>
          <a:endParaRPr lang="el-GR"/>
        </a:p>
      </dgm:t>
    </dgm:pt>
    <dgm:pt modelId="{AF029B37-FD1D-4FB7-BB1D-7EE4970E8895}" type="sibTrans" cxnId="{7C81B81A-E39D-43CE-B02B-0DC60E8F228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3" custScaleX="211230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3" custScaleX="101050">
        <dgm:presLayoutVars>
          <dgm:bulletEnabled val="1"/>
        </dgm:presLayoutVars>
      </dgm:prSet>
      <dgm:spPr/>
    </dgm:pt>
    <dgm:pt modelId="{5D244D86-9580-4053-9A9F-CB1EE1F85044}" type="pres">
      <dgm:prSet presAssocID="{D08F002A-1CF7-4AA9-BC2B-580B0B732594}" presName="sibTrans" presStyleCnt="0"/>
      <dgm:spPr/>
    </dgm:pt>
    <dgm:pt modelId="{B7220399-A686-4400-8146-4718125678AB}" type="pres">
      <dgm:prSet presAssocID="{C6DF2B2D-F649-4BCD-B482-A97DA5766EFB}" presName="node" presStyleLbl="node1" presStyleIdx="2" presStyleCnt="3" custScaleX="176678">
        <dgm:presLayoutVars>
          <dgm:bulletEnabled val="1"/>
        </dgm:presLayoutVars>
      </dgm:prSet>
      <dgm:spPr/>
    </dgm:pt>
  </dgm:ptLst>
  <dgm:cxnLst>
    <dgm:cxn modelId="{F751C102-F839-4114-9112-80DC974F4658}" type="presOf" srcId="{C6DF2B2D-F649-4BCD-B482-A97DA5766EFB}" destId="{B7220399-A686-4400-8146-4718125678AB}" srcOrd="0" destOrd="0" presId="urn:microsoft.com/office/officeart/2005/8/layout/default"/>
    <dgm:cxn modelId="{7C81B81A-E39D-43CE-B02B-0DC60E8F228B}" srcId="{1AC97B22-0894-4316-B189-587FDAB7983B}" destId="{C6DF2B2D-F649-4BCD-B482-A97DA5766EFB}" srcOrd="2" destOrd="0" parTransId="{7DB80F77-7AD9-4B92-9C98-8AFF8495C2FA}" sibTransId="{AF029B37-FD1D-4FB7-BB1D-7EE4970E8895}"/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  <dgm:cxn modelId="{C54848F2-C167-4100-B65E-5D844C00900A}" type="presParOf" srcId="{28911B02-A98D-4653-B93A-E2194A9C6DB5}" destId="{5D244D86-9580-4053-9A9F-CB1EE1F85044}" srcOrd="3" destOrd="0" presId="urn:microsoft.com/office/officeart/2005/8/layout/default"/>
    <dgm:cxn modelId="{97644319-70DB-4DD5-BF5C-370FA7B36EDA}" type="presParOf" srcId="{28911B02-A98D-4653-B93A-E2194A9C6DB5}" destId="{B7220399-A686-4400-8146-4718125678AB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 Parameters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C6DF2B2D-F649-4BCD-B482-A97DA5766EFB}">
      <dgm:prSet/>
      <dgm:spPr/>
      <dgm:t>
        <a:bodyPr/>
        <a:lstStyle/>
        <a:p>
          <a:r>
            <a:rPr lang="en-US" b="1" dirty="0"/>
            <a:t>Water level change indicators for the European coast from 1977 to 2100 derived from climate projections</a:t>
          </a:r>
          <a:endParaRPr lang="el-GR" b="1" dirty="0"/>
        </a:p>
      </dgm:t>
    </dgm:pt>
    <dgm:pt modelId="{7DB80F77-7AD9-4B92-9C98-8AFF8495C2FA}" type="parTrans" cxnId="{7C81B81A-E39D-43CE-B02B-0DC60E8F228B}">
      <dgm:prSet/>
      <dgm:spPr/>
      <dgm:t>
        <a:bodyPr/>
        <a:lstStyle/>
        <a:p>
          <a:endParaRPr lang="el-GR"/>
        </a:p>
      </dgm:t>
    </dgm:pt>
    <dgm:pt modelId="{AF029B37-FD1D-4FB7-BB1D-7EE4970E8895}" type="sibTrans" cxnId="{7C81B81A-E39D-43CE-B02B-0DC60E8F228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3" custScaleX="211230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3" custScaleX="101050">
        <dgm:presLayoutVars>
          <dgm:bulletEnabled val="1"/>
        </dgm:presLayoutVars>
      </dgm:prSet>
      <dgm:spPr/>
    </dgm:pt>
    <dgm:pt modelId="{5D244D86-9580-4053-9A9F-CB1EE1F85044}" type="pres">
      <dgm:prSet presAssocID="{D08F002A-1CF7-4AA9-BC2B-580B0B732594}" presName="sibTrans" presStyleCnt="0"/>
      <dgm:spPr/>
    </dgm:pt>
    <dgm:pt modelId="{B7220399-A686-4400-8146-4718125678AB}" type="pres">
      <dgm:prSet presAssocID="{C6DF2B2D-F649-4BCD-B482-A97DA5766EFB}" presName="node" presStyleLbl="node1" presStyleIdx="2" presStyleCnt="3" custScaleX="176678">
        <dgm:presLayoutVars>
          <dgm:bulletEnabled val="1"/>
        </dgm:presLayoutVars>
      </dgm:prSet>
      <dgm:spPr/>
    </dgm:pt>
  </dgm:ptLst>
  <dgm:cxnLst>
    <dgm:cxn modelId="{F751C102-F839-4114-9112-80DC974F4658}" type="presOf" srcId="{C6DF2B2D-F649-4BCD-B482-A97DA5766EFB}" destId="{B7220399-A686-4400-8146-4718125678AB}" srcOrd="0" destOrd="0" presId="urn:microsoft.com/office/officeart/2005/8/layout/default"/>
    <dgm:cxn modelId="{7C81B81A-E39D-43CE-B02B-0DC60E8F228B}" srcId="{1AC97B22-0894-4316-B189-587FDAB7983B}" destId="{C6DF2B2D-F649-4BCD-B482-A97DA5766EFB}" srcOrd="2" destOrd="0" parTransId="{7DB80F77-7AD9-4B92-9C98-8AFF8495C2FA}" sibTransId="{AF029B37-FD1D-4FB7-BB1D-7EE4970E8895}"/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  <dgm:cxn modelId="{C54848F2-C167-4100-B65E-5D844C00900A}" type="presParOf" srcId="{28911B02-A98D-4653-B93A-E2194A9C6DB5}" destId="{5D244D86-9580-4053-9A9F-CB1EE1F85044}" srcOrd="3" destOrd="0" presId="urn:microsoft.com/office/officeart/2005/8/layout/default"/>
    <dgm:cxn modelId="{97644319-70DB-4DD5-BF5C-370FA7B36EDA}" type="presParOf" srcId="{28911B02-A98D-4653-B93A-E2194A9C6DB5}" destId="{B7220399-A686-4400-8146-4718125678A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C97B22-0894-4316-B189-587FDAB7983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7290F9A-483D-4763-9DFF-9D3FDE615848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Precipitation</a:t>
          </a:r>
          <a:endParaRPr lang="el-G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217A0-134A-4A6C-A045-6BFC0E808D32}" type="parTrans" cxnId="{1F794A5A-A39D-42ED-9204-65D36F1C1170}">
      <dgm:prSet/>
      <dgm:spPr/>
      <dgm:t>
        <a:bodyPr/>
        <a:lstStyle/>
        <a:p>
          <a:endParaRPr lang="el-GR"/>
        </a:p>
      </dgm:t>
    </dgm:pt>
    <dgm:pt modelId="{9FAF7F58-5501-4BBA-97CD-A8565763BAF2}" type="sibTrans" cxnId="{1F794A5A-A39D-42ED-9204-65D36F1C1170}">
      <dgm:prSet/>
      <dgm:spPr/>
      <dgm:t>
        <a:bodyPr/>
        <a:lstStyle/>
        <a:p>
          <a:endParaRPr lang="el-GR"/>
        </a:p>
      </dgm:t>
    </dgm:pt>
    <dgm:pt modelId="{FC1D6E01-9196-4949-BBB9-87A5C83C3E59}">
      <dgm:prSet phldrT="[Κείμενο]"/>
      <dgm:spPr/>
      <dgm:t>
        <a:bodyPr/>
        <a:lstStyle/>
        <a:p>
          <a:endParaRPr lang="el-GR" dirty="0"/>
        </a:p>
      </dgm:t>
    </dgm:pt>
    <dgm:pt modelId="{8B249C17-BA2D-474B-957B-E2BB67568066}" type="parTrans" cxnId="{973DADDA-FA41-496C-B12A-F02834BC7AFB}">
      <dgm:prSet/>
      <dgm:spPr/>
      <dgm:t>
        <a:bodyPr/>
        <a:lstStyle/>
        <a:p>
          <a:endParaRPr lang="el-GR"/>
        </a:p>
      </dgm:t>
    </dgm:pt>
    <dgm:pt modelId="{D08F002A-1CF7-4AA9-BC2B-580B0B732594}" type="sibTrans" cxnId="{973DADDA-FA41-496C-B12A-F02834BC7AFB}">
      <dgm:prSet/>
      <dgm:spPr/>
      <dgm:t>
        <a:bodyPr/>
        <a:lstStyle/>
        <a:p>
          <a:endParaRPr lang="el-GR"/>
        </a:p>
      </dgm:t>
    </dgm:pt>
    <dgm:pt modelId="{C6DF2B2D-F649-4BCD-B482-A97DA5766EFB}">
      <dgm:prSet/>
      <dgm:spPr/>
      <dgm:t>
        <a:bodyPr/>
        <a:lstStyle/>
        <a:p>
          <a:r>
            <a:rPr lang="en-US" b="1" dirty="0"/>
            <a:t>SWICCA program (Service for Water Indicators in Climate Change Adaption, 2015 - 2018)</a:t>
          </a:r>
          <a:endParaRPr lang="el-GR" b="1" dirty="0"/>
        </a:p>
      </dgm:t>
    </dgm:pt>
    <dgm:pt modelId="{7DB80F77-7AD9-4B92-9C98-8AFF8495C2FA}" type="parTrans" cxnId="{7C81B81A-E39D-43CE-B02B-0DC60E8F228B}">
      <dgm:prSet/>
      <dgm:spPr/>
      <dgm:t>
        <a:bodyPr/>
        <a:lstStyle/>
        <a:p>
          <a:endParaRPr lang="el-GR"/>
        </a:p>
      </dgm:t>
    </dgm:pt>
    <dgm:pt modelId="{AF029B37-FD1D-4FB7-BB1D-7EE4970E8895}" type="sibTrans" cxnId="{7C81B81A-E39D-43CE-B02B-0DC60E8F228B}">
      <dgm:prSet/>
      <dgm:spPr/>
      <dgm:t>
        <a:bodyPr/>
        <a:lstStyle/>
        <a:p>
          <a:endParaRPr lang="el-GR"/>
        </a:p>
      </dgm:t>
    </dgm:pt>
    <dgm:pt modelId="{28911B02-A98D-4653-B93A-E2194A9C6DB5}" type="pres">
      <dgm:prSet presAssocID="{1AC97B22-0894-4316-B189-587FDAB7983B}" presName="diagram" presStyleCnt="0">
        <dgm:presLayoutVars>
          <dgm:dir/>
          <dgm:resizeHandles val="exact"/>
        </dgm:presLayoutVars>
      </dgm:prSet>
      <dgm:spPr/>
    </dgm:pt>
    <dgm:pt modelId="{17BFB34A-E8A2-40FA-8521-6BF98E49FE6E}" type="pres">
      <dgm:prSet presAssocID="{77290F9A-483D-4763-9DFF-9D3FDE615848}" presName="node" presStyleLbl="node1" presStyleIdx="0" presStyleCnt="3" custScaleX="211230">
        <dgm:presLayoutVars>
          <dgm:bulletEnabled val="1"/>
        </dgm:presLayoutVars>
      </dgm:prSet>
      <dgm:spPr/>
    </dgm:pt>
    <dgm:pt modelId="{EC18DEAD-7AB9-4D09-A0C0-9350FC6EFC2E}" type="pres">
      <dgm:prSet presAssocID="{9FAF7F58-5501-4BBA-97CD-A8565763BAF2}" presName="sibTrans" presStyleCnt="0"/>
      <dgm:spPr/>
    </dgm:pt>
    <dgm:pt modelId="{C0827BF4-DE19-4508-AF4F-91929858BA3F}" type="pres">
      <dgm:prSet presAssocID="{FC1D6E01-9196-4949-BBB9-87A5C83C3E59}" presName="node" presStyleLbl="node1" presStyleIdx="1" presStyleCnt="3" custScaleX="101050">
        <dgm:presLayoutVars>
          <dgm:bulletEnabled val="1"/>
        </dgm:presLayoutVars>
      </dgm:prSet>
      <dgm:spPr/>
    </dgm:pt>
    <dgm:pt modelId="{5D244D86-9580-4053-9A9F-CB1EE1F85044}" type="pres">
      <dgm:prSet presAssocID="{D08F002A-1CF7-4AA9-BC2B-580B0B732594}" presName="sibTrans" presStyleCnt="0"/>
      <dgm:spPr/>
    </dgm:pt>
    <dgm:pt modelId="{B7220399-A686-4400-8146-4718125678AB}" type="pres">
      <dgm:prSet presAssocID="{C6DF2B2D-F649-4BCD-B482-A97DA5766EFB}" presName="node" presStyleLbl="node1" presStyleIdx="2" presStyleCnt="3" custScaleX="176678">
        <dgm:presLayoutVars>
          <dgm:bulletEnabled val="1"/>
        </dgm:presLayoutVars>
      </dgm:prSet>
      <dgm:spPr/>
    </dgm:pt>
  </dgm:ptLst>
  <dgm:cxnLst>
    <dgm:cxn modelId="{F751C102-F839-4114-9112-80DC974F4658}" type="presOf" srcId="{C6DF2B2D-F649-4BCD-B482-A97DA5766EFB}" destId="{B7220399-A686-4400-8146-4718125678AB}" srcOrd="0" destOrd="0" presId="urn:microsoft.com/office/officeart/2005/8/layout/default"/>
    <dgm:cxn modelId="{7C81B81A-E39D-43CE-B02B-0DC60E8F228B}" srcId="{1AC97B22-0894-4316-B189-587FDAB7983B}" destId="{C6DF2B2D-F649-4BCD-B482-A97DA5766EFB}" srcOrd="2" destOrd="0" parTransId="{7DB80F77-7AD9-4B92-9C98-8AFF8495C2FA}" sibTransId="{AF029B37-FD1D-4FB7-BB1D-7EE4970E8895}"/>
    <dgm:cxn modelId="{ECECFD54-8343-4C34-B945-44D9EC34D777}" type="presOf" srcId="{77290F9A-483D-4763-9DFF-9D3FDE615848}" destId="{17BFB34A-E8A2-40FA-8521-6BF98E49FE6E}" srcOrd="0" destOrd="0" presId="urn:microsoft.com/office/officeart/2005/8/layout/default"/>
    <dgm:cxn modelId="{1F794A5A-A39D-42ED-9204-65D36F1C1170}" srcId="{1AC97B22-0894-4316-B189-587FDAB7983B}" destId="{77290F9A-483D-4763-9DFF-9D3FDE615848}" srcOrd="0" destOrd="0" parTransId="{E5A217A0-134A-4A6C-A045-6BFC0E808D32}" sibTransId="{9FAF7F58-5501-4BBA-97CD-A8565763BAF2}"/>
    <dgm:cxn modelId="{2FCAC798-0864-4E7A-A318-5B060118BB4D}" type="presOf" srcId="{FC1D6E01-9196-4949-BBB9-87A5C83C3E59}" destId="{C0827BF4-DE19-4508-AF4F-91929858BA3F}" srcOrd="0" destOrd="0" presId="urn:microsoft.com/office/officeart/2005/8/layout/default"/>
    <dgm:cxn modelId="{75B4A3A8-3FD8-4651-AB16-F3ADBDEB6F4A}" type="presOf" srcId="{1AC97B22-0894-4316-B189-587FDAB7983B}" destId="{28911B02-A98D-4653-B93A-E2194A9C6DB5}" srcOrd="0" destOrd="0" presId="urn:microsoft.com/office/officeart/2005/8/layout/default"/>
    <dgm:cxn modelId="{973DADDA-FA41-496C-B12A-F02834BC7AFB}" srcId="{1AC97B22-0894-4316-B189-587FDAB7983B}" destId="{FC1D6E01-9196-4949-BBB9-87A5C83C3E59}" srcOrd="1" destOrd="0" parTransId="{8B249C17-BA2D-474B-957B-E2BB67568066}" sibTransId="{D08F002A-1CF7-4AA9-BC2B-580B0B732594}"/>
    <dgm:cxn modelId="{2B8194CE-4008-4BAA-930D-610CF13FAB9F}" type="presParOf" srcId="{28911B02-A98D-4653-B93A-E2194A9C6DB5}" destId="{17BFB34A-E8A2-40FA-8521-6BF98E49FE6E}" srcOrd="0" destOrd="0" presId="urn:microsoft.com/office/officeart/2005/8/layout/default"/>
    <dgm:cxn modelId="{C656FC6E-D840-4D47-B322-7951A4AA7559}" type="presParOf" srcId="{28911B02-A98D-4653-B93A-E2194A9C6DB5}" destId="{EC18DEAD-7AB9-4D09-A0C0-9350FC6EFC2E}" srcOrd="1" destOrd="0" presId="urn:microsoft.com/office/officeart/2005/8/layout/default"/>
    <dgm:cxn modelId="{3B64DDAE-877D-463F-8CF8-E7FF45AA63E0}" type="presParOf" srcId="{28911B02-A98D-4653-B93A-E2194A9C6DB5}" destId="{C0827BF4-DE19-4508-AF4F-91929858BA3F}" srcOrd="2" destOrd="0" presId="urn:microsoft.com/office/officeart/2005/8/layout/default"/>
    <dgm:cxn modelId="{C54848F2-C167-4100-B65E-5D844C00900A}" type="presParOf" srcId="{28911B02-A98D-4653-B93A-E2194A9C6DB5}" destId="{5D244D86-9580-4053-9A9F-CB1EE1F85044}" srcOrd="3" destOrd="0" presId="urn:microsoft.com/office/officeart/2005/8/layout/default"/>
    <dgm:cxn modelId="{97644319-70DB-4DD5-BF5C-370FA7B36EDA}" type="presParOf" srcId="{28911B02-A98D-4653-B93A-E2194A9C6DB5}" destId="{B7220399-A686-4400-8146-4718125678A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248698" y="485"/>
          <a:ext cx="3602323" cy="92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Precipitation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8698" y="485"/>
        <a:ext cx="3602323" cy="923420"/>
      </dsp:txXfrm>
    </dsp:sp>
    <dsp:sp modelId="{C0827BF4-DE19-4508-AF4F-91929858BA3F}">
      <dsp:nvSpPr>
        <dsp:cNvPr id="0" name=""/>
        <dsp:cNvSpPr/>
      </dsp:nvSpPr>
      <dsp:spPr>
        <a:xfrm>
          <a:off x="5004924" y="485"/>
          <a:ext cx="4063694" cy="923420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  <a:r>
            <a:rPr lang="en-US" sz="1900" kern="1200" baseline="30000" dirty="0"/>
            <a:t>st</a:t>
          </a:r>
          <a:r>
            <a:rPr lang="en-US" sz="1900" kern="1200" dirty="0"/>
            <a:t> revision of the flood risk management plans of the island of Crete</a:t>
          </a:r>
          <a:endParaRPr lang="el-GR" sz="1900" kern="1200" dirty="0"/>
        </a:p>
      </dsp:txBody>
      <dsp:txXfrm>
        <a:off x="5004924" y="485"/>
        <a:ext cx="4063694" cy="92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242141" y="485"/>
          <a:ext cx="3250900" cy="92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Levels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2141" y="485"/>
        <a:ext cx="3250900" cy="923420"/>
      </dsp:txXfrm>
    </dsp:sp>
    <dsp:sp modelId="{C0827BF4-DE19-4508-AF4F-91929858BA3F}">
      <dsp:nvSpPr>
        <dsp:cNvPr id="0" name=""/>
        <dsp:cNvSpPr/>
      </dsp:nvSpPr>
      <dsp:spPr>
        <a:xfrm>
          <a:off x="4646945" y="485"/>
          <a:ext cx="1555193" cy="923420"/>
        </a:xfrm>
        <a:prstGeom prst="rect">
          <a:avLst/>
        </a:prstGeom>
        <a:solidFill>
          <a:schemeClr val="accent3">
            <a:hueOff val="210517"/>
            <a:satOff val="-5616"/>
            <a:lumOff val="-1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 dirty="0"/>
        </a:p>
      </dsp:txBody>
      <dsp:txXfrm>
        <a:off x="4646945" y="485"/>
        <a:ext cx="1555193" cy="923420"/>
      </dsp:txXfrm>
    </dsp:sp>
    <dsp:sp modelId="{B7220399-A686-4400-8146-4718125678AB}">
      <dsp:nvSpPr>
        <dsp:cNvPr id="0" name=""/>
        <dsp:cNvSpPr/>
      </dsp:nvSpPr>
      <dsp:spPr>
        <a:xfrm>
          <a:off x="6356041" y="485"/>
          <a:ext cx="2719133" cy="923420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Water level change indicators for the European coast from 1977 to 2100 derived from climate projections</a:t>
          </a:r>
          <a:endParaRPr lang="el-GR" sz="1400" b="1" kern="1200" dirty="0"/>
        </a:p>
      </dsp:txBody>
      <dsp:txXfrm>
        <a:off x="6356041" y="485"/>
        <a:ext cx="2719133" cy="923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242141" y="485"/>
          <a:ext cx="3250900" cy="92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 Parameters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2141" y="485"/>
        <a:ext cx="3250900" cy="923420"/>
      </dsp:txXfrm>
    </dsp:sp>
    <dsp:sp modelId="{C0827BF4-DE19-4508-AF4F-91929858BA3F}">
      <dsp:nvSpPr>
        <dsp:cNvPr id="0" name=""/>
        <dsp:cNvSpPr/>
      </dsp:nvSpPr>
      <dsp:spPr>
        <a:xfrm>
          <a:off x="4646945" y="485"/>
          <a:ext cx="1555193" cy="923420"/>
        </a:xfrm>
        <a:prstGeom prst="rect">
          <a:avLst/>
        </a:prstGeom>
        <a:solidFill>
          <a:schemeClr val="accent3">
            <a:hueOff val="210517"/>
            <a:satOff val="-5616"/>
            <a:lumOff val="-1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4400" kern="1200" dirty="0"/>
        </a:p>
      </dsp:txBody>
      <dsp:txXfrm>
        <a:off x="4646945" y="485"/>
        <a:ext cx="1555193" cy="923420"/>
      </dsp:txXfrm>
    </dsp:sp>
    <dsp:sp modelId="{B7220399-A686-4400-8146-4718125678AB}">
      <dsp:nvSpPr>
        <dsp:cNvPr id="0" name=""/>
        <dsp:cNvSpPr/>
      </dsp:nvSpPr>
      <dsp:spPr>
        <a:xfrm>
          <a:off x="6356041" y="485"/>
          <a:ext cx="2719133" cy="923420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Mediterranean Sea Waves Reanalysis</a:t>
          </a:r>
          <a:endParaRPr lang="el-GR" sz="1800" b="1" kern="1200" dirty="0"/>
        </a:p>
      </dsp:txBody>
      <dsp:txXfrm>
        <a:off x="6356041" y="485"/>
        <a:ext cx="2719133" cy="923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248698" y="485"/>
          <a:ext cx="3602323" cy="9234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Wind, Temperature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8698" y="485"/>
        <a:ext cx="3602323" cy="923420"/>
      </dsp:txXfrm>
    </dsp:sp>
    <dsp:sp modelId="{C0827BF4-DE19-4508-AF4F-91929858BA3F}">
      <dsp:nvSpPr>
        <dsp:cNvPr id="0" name=""/>
        <dsp:cNvSpPr/>
      </dsp:nvSpPr>
      <dsp:spPr>
        <a:xfrm>
          <a:off x="5004924" y="485"/>
          <a:ext cx="4063694" cy="923420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Hellenic National Meteorological Service </a:t>
          </a:r>
          <a:endParaRPr lang="el-GR" sz="2000" kern="1200" dirty="0"/>
        </a:p>
      </dsp:txBody>
      <dsp:txXfrm>
        <a:off x="5004924" y="485"/>
        <a:ext cx="4063694" cy="923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637999" y="267"/>
          <a:ext cx="2918237" cy="8289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Wind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999" y="267"/>
        <a:ext cx="2918237" cy="828927"/>
      </dsp:txXfrm>
    </dsp:sp>
    <dsp:sp modelId="{C0827BF4-DE19-4508-AF4F-91929858BA3F}">
      <dsp:nvSpPr>
        <dsp:cNvPr id="0" name=""/>
        <dsp:cNvSpPr/>
      </dsp:nvSpPr>
      <dsp:spPr>
        <a:xfrm>
          <a:off x="4694392" y="267"/>
          <a:ext cx="1396051" cy="828927"/>
        </a:xfrm>
        <a:prstGeom prst="rect">
          <a:avLst/>
        </a:prstGeom>
        <a:solidFill>
          <a:schemeClr val="accent3">
            <a:hueOff val="210517"/>
            <a:satOff val="-5616"/>
            <a:lumOff val="-1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100" kern="1200" dirty="0"/>
        </a:p>
      </dsp:txBody>
      <dsp:txXfrm>
        <a:off x="4694392" y="267"/>
        <a:ext cx="1396051" cy="828927"/>
      </dsp:txXfrm>
    </dsp:sp>
    <dsp:sp modelId="{B7220399-A686-4400-8146-4718125678AB}">
      <dsp:nvSpPr>
        <dsp:cNvPr id="0" name=""/>
        <dsp:cNvSpPr/>
      </dsp:nvSpPr>
      <dsp:spPr>
        <a:xfrm>
          <a:off x="6228597" y="267"/>
          <a:ext cx="2440886" cy="828927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EURO-CORDEX ensemble, HIRHAM5 RCM (Regional Climate Model) nested in (downscaled from) EC-EARTH GCM (Global Climate model)</a:t>
          </a:r>
          <a:endParaRPr lang="el-GR" sz="1100" b="1" kern="1200" dirty="0"/>
        </a:p>
      </dsp:txBody>
      <dsp:txXfrm>
        <a:off x="6228597" y="267"/>
        <a:ext cx="2440886" cy="8289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637999" y="267"/>
          <a:ext cx="2918237" cy="8289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 Levels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999" y="267"/>
        <a:ext cx="2918237" cy="828927"/>
      </dsp:txXfrm>
    </dsp:sp>
    <dsp:sp modelId="{C0827BF4-DE19-4508-AF4F-91929858BA3F}">
      <dsp:nvSpPr>
        <dsp:cNvPr id="0" name=""/>
        <dsp:cNvSpPr/>
      </dsp:nvSpPr>
      <dsp:spPr>
        <a:xfrm>
          <a:off x="4694392" y="267"/>
          <a:ext cx="1396051" cy="828927"/>
        </a:xfrm>
        <a:prstGeom prst="rect">
          <a:avLst/>
        </a:prstGeom>
        <a:solidFill>
          <a:schemeClr val="accent3">
            <a:hueOff val="210517"/>
            <a:satOff val="-5616"/>
            <a:lumOff val="-1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 dirty="0"/>
        </a:p>
      </dsp:txBody>
      <dsp:txXfrm>
        <a:off x="4694392" y="267"/>
        <a:ext cx="1396051" cy="828927"/>
      </dsp:txXfrm>
    </dsp:sp>
    <dsp:sp modelId="{B7220399-A686-4400-8146-4718125678AB}">
      <dsp:nvSpPr>
        <dsp:cNvPr id="0" name=""/>
        <dsp:cNvSpPr/>
      </dsp:nvSpPr>
      <dsp:spPr>
        <a:xfrm>
          <a:off x="6228597" y="267"/>
          <a:ext cx="2440886" cy="828927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Water level change indicators for the European coast from 1977 to 2100 derived from climate projections</a:t>
          </a:r>
          <a:endParaRPr lang="el-GR" sz="1300" b="1" kern="1200" dirty="0"/>
        </a:p>
      </dsp:txBody>
      <dsp:txXfrm>
        <a:off x="6228597" y="267"/>
        <a:ext cx="2440886" cy="828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637999" y="267"/>
          <a:ext cx="2918237" cy="8289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 Parameters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999" y="267"/>
        <a:ext cx="2918237" cy="828927"/>
      </dsp:txXfrm>
    </dsp:sp>
    <dsp:sp modelId="{C0827BF4-DE19-4508-AF4F-91929858BA3F}">
      <dsp:nvSpPr>
        <dsp:cNvPr id="0" name=""/>
        <dsp:cNvSpPr/>
      </dsp:nvSpPr>
      <dsp:spPr>
        <a:xfrm>
          <a:off x="4694392" y="267"/>
          <a:ext cx="1396051" cy="828927"/>
        </a:xfrm>
        <a:prstGeom prst="rect">
          <a:avLst/>
        </a:prstGeom>
        <a:solidFill>
          <a:schemeClr val="accent3">
            <a:hueOff val="210517"/>
            <a:satOff val="-5616"/>
            <a:lumOff val="-1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 dirty="0"/>
        </a:p>
      </dsp:txBody>
      <dsp:txXfrm>
        <a:off x="4694392" y="267"/>
        <a:ext cx="1396051" cy="828927"/>
      </dsp:txXfrm>
    </dsp:sp>
    <dsp:sp modelId="{B7220399-A686-4400-8146-4718125678AB}">
      <dsp:nvSpPr>
        <dsp:cNvPr id="0" name=""/>
        <dsp:cNvSpPr/>
      </dsp:nvSpPr>
      <dsp:spPr>
        <a:xfrm>
          <a:off x="6228597" y="267"/>
          <a:ext cx="2440886" cy="828927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Water level change indicators for the European coast from 1977 to 2100 derived from climate projections</a:t>
          </a:r>
          <a:endParaRPr lang="el-GR" sz="1300" b="1" kern="1200" dirty="0"/>
        </a:p>
      </dsp:txBody>
      <dsp:txXfrm>
        <a:off x="6228597" y="267"/>
        <a:ext cx="2440886" cy="8289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FB34A-E8A2-40FA-8521-6BF98E49FE6E}">
      <dsp:nvSpPr>
        <dsp:cNvPr id="0" name=""/>
        <dsp:cNvSpPr/>
      </dsp:nvSpPr>
      <dsp:spPr>
        <a:xfrm>
          <a:off x="1637999" y="267"/>
          <a:ext cx="2918237" cy="8289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Precipitation</a:t>
          </a:r>
          <a:endParaRPr lang="el-G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7999" y="267"/>
        <a:ext cx="2918237" cy="828927"/>
      </dsp:txXfrm>
    </dsp:sp>
    <dsp:sp modelId="{C0827BF4-DE19-4508-AF4F-91929858BA3F}">
      <dsp:nvSpPr>
        <dsp:cNvPr id="0" name=""/>
        <dsp:cNvSpPr/>
      </dsp:nvSpPr>
      <dsp:spPr>
        <a:xfrm>
          <a:off x="4694392" y="267"/>
          <a:ext cx="1396051" cy="828927"/>
        </a:xfrm>
        <a:prstGeom prst="rect">
          <a:avLst/>
        </a:prstGeom>
        <a:solidFill>
          <a:schemeClr val="accent3">
            <a:hueOff val="210517"/>
            <a:satOff val="-5616"/>
            <a:lumOff val="-1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300" kern="1200" dirty="0"/>
        </a:p>
      </dsp:txBody>
      <dsp:txXfrm>
        <a:off x="4694392" y="267"/>
        <a:ext cx="1396051" cy="828927"/>
      </dsp:txXfrm>
    </dsp:sp>
    <dsp:sp modelId="{B7220399-A686-4400-8146-4718125678AB}">
      <dsp:nvSpPr>
        <dsp:cNvPr id="0" name=""/>
        <dsp:cNvSpPr/>
      </dsp:nvSpPr>
      <dsp:spPr>
        <a:xfrm>
          <a:off x="6228597" y="267"/>
          <a:ext cx="2440886" cy="828927"/>
        </a:xfrm>
        <a:prstGeom prst="rect">
          <a:avLst/>
        </a:prstGeom>
        <a:solidFill>
          <a:schemeClr val="accent3">
            <a:hueOff val="421035"/>
            <a:satOff val="-11233"/>
            <a:lumOff val="-2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SWICCA program (Service for Water Indicators in Climate Change Adaption, 2015 - 2018)</a:t>
          </a:r>
          <a:endParaRPr lang="el-GR" sz="1300" b="1" kern="1200" dirty="0"/>
        </a:p>
      </dsp:txBody>
      <dsp:txXfrm>
        <a:off x="6228597" y="267"/>
        <a:ext cx="2440886" cy="828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3503A9-9E5D-4BB2-8414-3FBF8C5C6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CB8F63-78C0-486F-96C0-8EDB86C64E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9739-EA0D-4C97-953F-C16062D7F23D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7E167-706D-45BD-BF37-EDA4AE7694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152EC-7CAD-480F-B0C3-8BDC40BC55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51080-ACC1-4333-BF2D-A12964BE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A259-63C9-4756-8E11-CE0A26A5FBCE}" type="datetimeFigureOut">
              <a:rPr lang="en-US" smtClean="0"/>
              <a:t>27-Mar-24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B61DC-74AF-4A34-A792-642C9F6AA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B61DC-74AF-4A34-A792-642C9F6AA5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071"/>
            <a:ext cx="12191999" cy="457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70077"/>
            <a:ext cx="12192000" cy="60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1DA7FC-448D-4910-AACB-811F92E8E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WORLD ENVIRONMENTAL &amp; WATER RESOURVES CONGRESS 2021</a:t>
            </a:r>
          </a:p>
        </p:txBody>
      </p:sp>
    </p:spTree>
    <p:extLst>
      <p:ext uri="{BB962C8B-B14F-4D97-AF65-F5344CB8AC3E}">
        <p14:creationId xmlns:p14="http://schemas.microsoft.com/office/powerpoint/2010/main" val="351669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3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82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85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5200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046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171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861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20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071"/>
            <a:ext cx="12191999" cy="4579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6370077"/>
            <a:ext cx="12192000" cy="60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51DA7FC-448D-4910-AACB-811F92E8E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WORLD ENVIRONMENTAL &amp; WATER RESOURVES CONGRESS 2021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91E430-B60A-4B8B-9503-3F29FA7B9CE8}"/>
              </a:ext>
            </a:extLst>
          </p:cNvPr>
          <p:cNvCxnSpPr/>
          <p:nvPr userDrawn="1"/>
        </p:nvCxnSpPr>
        <p:spPr>
          <a:xfrm>
            <a:off x="427121" y="565484"/>
            <a:ext cx="11339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8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26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586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6109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25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7422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905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429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31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611042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4437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8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5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1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2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37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734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WORLD ENVIRONMENTAL &amp; WATER RESOURVES CONGRESS 2021</a:t>
            </a:r>
          </a:p>
        </p:txBody>
      </p:sp>
    </p:spTree>
    <p:extLst>
      <p:ext uri="{BB962C8B-B14F-4D97-AF65-F5344CB8AC3E}">
        <p14:creationId xmlns:p14="http://schemas.microsoft.com/office/powerpoint/2010/main" val="53104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3EF6E-EE60-4CF7-B1C6-23B26BEF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F29F8-1AE7-4638-A562-1160BC69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98F5B-4B73-4092-B9E9-661B15BF3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1DE86-3839-4348-B451-D9BC04A2D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ENVIRONMENTAL &amp; WATER RESOURVES CONGRESS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85A8-8612-480F-B57E-D6DF7A2DA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4D14-BC0A-4008-B1CB-459C66F9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93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27-Mar-24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3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png"/><Relationship Id="rId17" Type="http://schemas.microsoft.com/office/2007/relationships/diagramDrawing" Target="../diagrams/drawing3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19" Type="http://schemas.openxmlformats.org/officeDocument/2006/relationships/diagramLayout" Target="../diagrams/layout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Layout" Target="../diagrams/layout5.xml"/><Relationship Id="rId21" Type="http://schemas.openxmlformats.org/officeDocument/2006/relationships/diagramColors" Target="../diagrams/colors8.xml"/><Relationship Id="rId7" Type="http://schemas.openxmlformats.org/officeDocument/2006/relationships/diagramData" Target="../diagrams/data6.xml"/><Relationship Id="rId12" Type="http://schemas.openxmlformats.org/officeDocument/2006/relationships/image" Target="../media/image15.png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diagramData" Target="../diagrams/data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24" Type="http://schemas.openxmlformats.org/officeDocument/2006/relationships/diagramLayout" Target="../diagrams/layout9.xml"/><Relationship Id="rId5" Type="http://schemas.openxmlformats.org/officeDocument/2006/relationships/diagramColors" Target="../diagrams/colors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10" Type="http://schemas.openxmlformats.org/officeDocument/2006/relationships/diagramColors" Target="../diagrams/colors6.xml"/><Relationship Id="rId19" Type="http://schemas.openxmlformats.org/officeDocument/2006/relationships/diagramLayout" Target="../diagrams/layout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78BFC-3768-4235-9239-CEAB49AD6DBF}"/>
              </a:ext>
            </a:extLst>
          </p:cNvPr>
          <p:cNvSpPr/>
          <p:nvPr/>
        </p:nvSpPr>
        <p:spPr>
          <a:xfrm>
            <a:off x="390804" y="1904676"/>
            <a:ext cx="11427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Climate Risk and Vulnerability Assessment (CRVA) for the Port of</a:t>
            </a:r>
          </a:p>
          <a:p>
            <a:pPr algn="ctr"/>
            <a:r>
              <a:rPr lang="en-US" sz="3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Heraklion in Greece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A0ABC1-5200-40BF-8D54-655C6B2FF021}"/>
              </a:ext>
            </a:extLst>
          </p:cNvPr>
          <p:cNvSpPr/>
          <p:nvPr/>
        </p:nvSpPr>
        <p:spPr>
          <a:xfrm>
            <a:off x="69869" y="3486955"/>
            <a:ext cx="119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Anastasios Perdios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, Antonios Boutatis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, Andreas Langousis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, Panagiotis Biniskos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, Eva Kypraiou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Konstantina Korda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, and Alexandros Zacharof</a:t>
            </a:r>
            <a:r>
              <a:rPr lang="en-US" baseline="30000" dirty="0">
                <a:solidFill>
                  <a:schemeClr val="tx2"/>
                </a:solidFill>
                <a:latin typeface="SansSerif" panose="00000400000000000000" pitchFamily="2" charset="2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BDDA87-78CA-45D8-AB90-9978D0CD1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22" y="537617"/>
            <a:ext cx="3424672" cy="9664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37B73E-99C9-430A-91E9-DF6744AE7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58667" y="1588"/>
            <a:ext cx="1333333" cy="133333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FA91497-13F2-4D48-9DC5-8832F76CC10A}"/>
              </a:ext>
            </a:extLst>
          </p:cNvPr>
          <p:cNvSpPr/>
          <p:nvPr/>
        </p:nvSpPr>
        <p:spPr>
          <a:xfrm>
            <a:off x="0" y="4891342"/>
            <a:ext cx="12196786" cy="9195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E268F-D9CA-4021-85C4-826C4D806245}"/>
              </a:ext>
            </a:extLst>
          </p:cNvPr>
          <p:cNvSpPr/>
          <p:nvPr/>
        </p:nvSpPr>
        <p:spPr>
          <a:xfrm>
            <a:off x="73498" y="5031660"/>
            <a:ext cx="12118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Civil Engineering, University of Patras, Greece; 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Rogan Associates S.A., 5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Chatzigianni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Str., Athens 11528, Greece; 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Investment Bank, 98-100 boulevard Konrad Adenauer, L-2950 Luxembourg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AEEFDAAE-5C83-6462-E809-C319D7544F82}"/>
              </a:ext>
            </a:extLst>
          </p:cNvPr>
          <p:cNvSpPr/>
          <p:nvPr/>
        </p:nvSpPr>
        <p:spPr>
          <a:xfrm>
            <a:off x="-4786" y="5840361"/>
            <a:ext cx="12196786" cy="101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84A3197F-DC5D-45F4-BAF0-FA31F966D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47" y="5936784"/>
            <a:ext cx="2281085" cy="813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B36B40-0A82-4B17-BD23-95A2905DE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8414" y="0"/>
            <a:ext cx="1446670" cy="543785"/>
          </a:xfrm>
          <a:prstGeom prst="rect">
            <a:avLst/>
          </a:prstGeom>
        </p:spPr>
      </p:pic>
      <p:pic>
        <p:nvPicPr>
          <p:cNvPr id="2" name="Picture 2" descr="European Investment Bank – EIB | European Union">
            <a:extLst>
              <a:ext uri="{FF2B5EF4-FFF2-40B4-BE49-F238E27FC236}">
                <a16:creationId xmlns:a16="http://schemas.microsoft.com/office/drawing/2014/main" id="{4A5A5E75-EC33-B7E7-72C7-F54D2DE8A2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2" r="17160" b="12399"/>
          <a:stretch/>
        </p:blipFill>
        <p:spPr bwMode="auto">
          <a:xfrm>
            <a:off x="0" y="5917760"/>
            <a:ext cx="3016250" cy="74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772D3AA-5D6A-5A57-69A3-6045E23804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93" y="5988048"/>
            <a:ext cx="3074917" cy="70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 descr="Greek Cruise Cluster Portal">
            <a:extLst>
              <a:ext uri="{FF2B5EF4-FFF2-40B4-BE49-F238E27FC236}">
                <a16:creationId xmlns:a16="http://schemas.microsoft.com/office/drawing/2014/main" id="{66A2B877-378E-39AD-C4FF-4B1C607A8A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37" y="5876731"/>
            <a:ext cx="2463046" cy="799372"/>
          </a:xfrm>
          <a:prstGeom prst="rect">
            <a:avLst/>
          </a:prstGeom>
          <a:noFill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A718F1E-5B60-C45B-2CF3-DE9E6732B6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317524" cy="17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3B939-27B3-0F56-C65A-D89D58F73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E821738-D028-7523-1445-5BA08FA535FD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0CEE3F27-2D1A-CCE9-60BF-581D4940367E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81F43E5-BE90-5901-C9CF-CA220FD82811}"/>
              </a:ext>
            </a:extLst>
          </p:cNvPr>
          <p:cNvSpPr txBox="1">
            <a:spLocks/>
          </p:cNvSpPr>
          <p:nvPr/>
        </p:nvSpPr>
        <p:spPr>
          <a:xfrm>
            <a:off x="283773" y="-30586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Key Findings and Conclusions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D45B92-EAC2-0E56-82D7-2238DD155867}"/>
              </a:ext>
            </a:extLst>
          </p:cNvPr>
          <p:cNvSpPr txBox="1"/>
          <p:nvPr/>
        </p:nvSpPr>
        <p:spPr>
          <a:xfrm>
            <a:off x="223619" y="1471890"/>
            <a:ext cx="11668497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However, climate change induced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</a:rPr>
              <a:t>sea level rise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is foreseen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to magnify the wave impact on port structures and, consequently, increase the final cost of constructions</a:t>
            </a:r>
            <a:r>
              <a:rPr lang="el-GR" sz="16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600" i="1" baseline="-25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2EA9DC-76B4-21A7-4EFB-11391BBC4B21}"/>
              </a:ext>
            </a:extLst>
          </p:cNvPr>
          <p:cNvSpPr txBox="1"/>
          <p:nvPr/>
        </p:nvSpPr>
        <p:spPr>
          <a:xfrm>
            <a:off x="188473" y="2263063"/>
            <a:ext cx="11668497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</a:rPr>
              <a:t>return period of intense rainstorms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is expected to decrease in the future, or similarly, storms of the same magnitude as those observed in the past will become more frequent</a:t>
            </a:r>
            <a:r>
              <a:rPr lang="el-GR" sz="16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600" i="1" baseline="-250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046DC4-C963-AAF5-B767-EAA927A8DC8E}"/>
              </a:ext>
            </a:extLst>
          </p:cNvPr>
          <p:cNvSpPr txBox="1"/>
          <p:nvPr/>
        </p:nvSpPr>
        <p:spPr>
          <a:xfrm>
            <a:off x="223618" y="3083575"/>
            <a:ext cx="11668497" cy="779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The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</a:rPr>
              <a:t>design storms of rivers Sylamianos and Mesampelies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, are expected to become twice as frequent in the future. Specifically, their return period will be approximately halved from 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= 50 years to 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</a:rPr>
              <a:t>T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lang="en-U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25 years.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en-US" sz="1600" i="1" baseline="-25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EB8BBB-8425-8426-0D0A-FEA95B4AABC0}"/>
              </a:ext>
            </a:extLst>
          </p:cNvPr>
          <p:cNvSpPr txBox="1"/>
          <p:nvPr/>
        </p:nvSpPr>
        <p:spPr>
          <a:xfrm>
            <a:off x="235974" y="3828330"/>
            <a:ext cx="114447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The increase in the frequency of intense storms, under future climatic conditions, causes the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</a:rPr>
              <a:t>average yearly soil loss induced by precipitation events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 to also increase, leading to approximately 15 - 20% higher sediment deposition volumes in the port basin.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09062A-FF1A-49B7-4B90-89D8E822E661}"/>
              </a:ext>
            </a:extLst>
          </p:cNvPr>
          <p:cNvSpPr txBox="1"/>
          <p:nvPr/>
        </p:nvSpPr>
        <p:spPr>
          <a:xfrm>
            <a:off x="235974" y="4801335"/>
            <a:ext cx="11444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Due to the expected increase of the sediment deposition inside the harbor basin, more frequent inspection of depths shall be performed, and subsequently more frequent dredging should be implemented.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C6F12-261F-B81C-C1BF-71307784AF72}"/>
              </a:ext>
            </a:extLst>
          </p:cNvPr>
          <p:cNvSpPr txBox="1"/>
          <p:nvPr/>
        </p:nvSpPr>
        <p:spPr>
          <a:xfrm>
            <a:off x="223619" y="788350"/>
            <a:ext cx="11668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The effect of climate change on the frequency of high wind speeds is negligible, and the same holds for the characteristics of extreme waves.</a:t>
            </a:r>
            <a:endParaRPr lang="en-US" sz="1600" i="1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419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94637F-0877-415F-B894-DFAA9D9D0554}"/>
              </a:ext>
            </a:extLst>
          </p:cNvPr>
          <p:cNvGrpSpPr/>
          <p:nvPr/>
        </p:nvGrpSpPr>
        <p:grpSpPr>
          <a:xfrm>
            <a:off x="734655" y="2139668"/>
            <a:ext cx="9702435" cy="3452582"/>
            <a:chOff x="1803955" y="3980625"/>
            <a:chExt cx="14680093" cy="474096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8A45099C-197E-4F9D-9557-FBE957256BFD}"/>
                </a:ext>
              </a:extLst>
            </p:cNvPr>
            <p:cNvSpPr/>
            <p:nvPr/>
          </p:nvSpPr>
          <p:spPr>
            <a:xfrm>
              <a:off x="10936145" y="3980625"/>
              <a:ext cx="5547903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DDDD2F8-27DE-49F5-BD25-022D79FD446E}"/>
                </a:ext>
              </a:extLst>
            </p:cNvPr>
            <p:cNvSpPr/>
            <p:nvPr/>
          </p:nvSpPr>
          <p:spPr>
            <a:xfrm>
              <a:off x="1803955" y="3980625"/>
              <a:ext cx="13873157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1268665" y="3539134"/>
            <a:ext cx="6318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The presented work has been conducted under the project Climate Risk and Vulnerability Assessment (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CRVA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) for the Heraklion Port Authority" (project code: AA 011391-002/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CC15302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), which has been financed by the EIB under the </a:t>
            </a:r>
            <a:r>
              <a:rPr lang="en-US" altLang="ko-KR" sz="1600" dirty="0" err="1">
                <a:solidFill>
                  <a:schemeClr val="bg1"/>
                </a:solidFill>
                <a:cs typeface="Arial" pitchFamily="34" charset="0"/>
              </a:rPr>
              <a:t>InvestEU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 Advisory Hub.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1347034" y="2624417"/>
            <a:ext cx="5477562" cy="758924"/>
          </a:xfrm>
          <a:prstGeom prst="rect">
            <a:avLst/>
          </a:prstGeom>
        </p:spPr>
        <p:txBody>
          <a:bodyPr lIns="0" tIns="72000" rIns="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Acknowledgements</a:t>
            </a: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CCB113-F973-4E80-916C-5A4EE2763913}"/>
              </a:ext>
            </a:extLst>
          </p:cNvPr>
          <p:cNvSpPr/>
          <p:nvPr/>
        </p:nvSpPr>
        <p:spPr>
          <a:xfrm>
            <a:off x="928140" y="4578512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L-Shape 17">
            <a:extLst>
              <a:ext uri="{FF2B5EF4-FFF2-40B4-BE49-F238E27FC236}">
                <a16:creationId xmlns:a16="http://schemas.microsoft.com/office/drawing/2014/main" id="{AAC99E2B-80F0-4244-9065-1ACD6033BF8E}"/>
              </a:ext>
            </a:extLst>
          </p:cNvPr>
          <p:cNvSpPr/>
          <p:nvPr/>
        </p:nvSpPr>
        <p:spPr>
          <a:xfrm rot="10800000">
            <a:off x="11217551" y="208482"/>
            <a:ext cx="807899" cy="743783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610723-2B47-4FE1-BC3A-9B30E80EF84B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AF92419E-B9FF-4AA5-9686-8538979AD1F8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401" y="-18446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Objectives</a:t>
            </a:r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7DA24A4A-A9A7-41F8-A87C-7F427D6E6FB8}"/>
              </a:ext>
            </a:extLst>
          </p:cNvPr>
          <p:cNvSpPr/>
          <p:nvPr/>
        </p:nvSpPr>
        <p:spPr>
          <a:xfrm rot="21060000">
            <a:off x="7168662" y="5041404"/>
            <a:ext cx="4436851" cy="662258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C8F80B-A7BE-4B11-A130-865D19A16AF8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DEDE3CE4-68CC-45A5-8A13-C92B3151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2550" y="1678452"/>
            <a:ext cx="674369" cy="674369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2FD5CE13-444F-4743-9518-0C9D2BC51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4828" y="3118663"/>
            <a:ext cx="665262" cy="665262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75BDBC3A-F5BA-430B-B8B2-6EA7A76ED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774" y="4609022"/>
            <a:ext cx="639379" cy="639379"/>
          </a:xfrm>
          <a:prstGeom prst="rect">
            <a:avLst/>
          </a:prstGeom>
        </p:spPr>
      </p:pic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2EF1FD4C-5E47-4CF3-9FD8-6532E3DDBA5B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AF328F-3481-399D-2F5E-8132EC6BAD81}"/>
              </a:ext>
            </a:extLst>
          </p:cNvPr>
          <p:cNvSpPr txBox="1"/>
          <p:nvPr/>
        </p:nvSpPr>
        <p:spPr>
          <a:xfrm>
            <a:off x="3352800" y="1032877"/>
            <a:ext cx="7256207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is expected to impact the maritime sector, including the port industry.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643699-1857-89D6-3A78-F77BBF1C0777}"/>
              </a:ext>
            </a:extLst>
          </p:cNvPr>
          <p:cNvSpPr txBox="1"/>
          <p:nvPr/>
        </p:nvSpPr>
        <p:spPr>
          <a:xfrm>
            <a:off x="1299991" y="1025145"/>
            <a:ext cx="211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Climate change </a:t>
            </a:r>
          </a:p>
        </p:txBody>
      </p:sp>
      <p:sp>
        <p:nvSpPr>
          <p:cNvPr id="34" name="Oval 3">
            <a:extLst>
              <a:ext uri="{FF2B5EF4-FFF2-40B4-BE49-F238E27FC236}">
                <a16:creationId xmlns:a16="http://schemas.microsoft.com/office/drawing/2014/main" id="{9718C739-E6FC-4466-5812-219A5EF25EFC}"/>
              </a:ext>
            </a:extLst>
          </p:cNvPr>
          <p:cNvSpPr/>
          <p:nvPr/>
        </p:nvSpPr>
        <p:spPr>
          <a:xfrm>
            <a:off x="979057" y="1108967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58DED4-AA9E-5ACC-159D-84EE19C61967}"/>
              </a:ext>
            </a:extLst>
          </p:cNvPr>
          <p:cNvSpPr txBox="1"/>
          <p:nvPr/>
        </p:nvSpPr>
        <p:spPr>
          <a:xfrm>
            <a:off x="898602" y="2007448"/>
            <a:ext cx="10402529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225" indent="-403225"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  <a:ea typeface="Calibri" panose="020F0502020204030204" pitchFamily="34" charset="0"/>
              </a:rPr>
              <a:t>P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orts are associated with increased infrastructure investments, and experience operational challenges from the increased sea levels and extreme weather conditions. </a:t>
            </a:r>
            <a:endParaRPr lang="el-GR" dirty="0">
              <a:latin typeface="+mj-lt"/>
            </a:endParaRPr>
          </a:p>
        </p:txBody>
      </p:sp>
      <p:sp>
        <p:nvSpPr>
          <p:cNvPr id="42" name="Arrow: Right 21">
            <a:extLst>
              <a:ext uri="{FF2B5EF4-FFF2-40B4-BE49-F238E27FC236}">
                <a16:creationId xmlns:a16="http://schemas.microsoft.com/office/drawing/2014/main" id="{22E56886-E054-30F6-A9F0-4D958D80A7A9}"/>
              </a:ext>
            </a:extLst>
          </p:cNvPr>
          <p:cNvSpPr/>
          <p:nvPr/>
        </p:nvSpPr>
        <p:spPr>
          <a:xfrm rot="5400000">
            <a:off x="5932833" y="1603349"/>
            <a:ext cx="321546" cy="298341"/>
          </a:xfrm>
          <a:prstGeom prst="rightArrow">
            <a:avLst/>
          </a:prstGeom>
          <a:solidFill>
            <a:srgbClr val="0000FF"/>
          </a:solidFill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C7BDC9-9B6B-18F7-5CF2-2A7AD58CBC26}"/>
              </a:ext>
            </a:extLst>
          </p:cNvPr>
          <p:cNvSpPr txBox="1"/>
          <p:nvPr/>
        </p:nvSpPr>
        <p:spPr>
          <a:xfrm>
            <a:off x="806242" y="3219670"/>
            <a:ext cx="10161640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 algn="just">
              <a:lnSpc>
                <a:spcPct val="120000"/>
              </a:lnSpc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q"/>
            </a:pPr>
            <a:r>
              <a:rPr lang="en-US" u="sng" dirty="0">
                <a:latin typeface="+mj-lt"/>
                <a:ea typeface="Calibri" panose="020F0502020204030204" pitchFamily="34" charset="0"/>
              </a:rPr>
              <a:t>The present study attempts to assess the impacts of climate change on port operations associated with</a:t>
            </a:r>
            <a:r>
              <a:rPr lang="en-US" dirty="0">
                <a:latin typeface="+mj-lt"/>
                <a:ea typeface="Calibri" panose="020F0502020204030204" pitchFamily="34" charset="0"/>
              </a:rPr>
              <a:t>: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l-GR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2741A6-269F-91CB-27CB-AC80B7A88E42}"/>
              </a:ext>
            </a:extLst>
          </p:cNvPr>
          <p:cNvSpPr txBox="1"/>
          <p:nvPr/>
        </p:nvSpPr>
        <p:spPr>
          <a:xfrm>
            <a:off x="1956617" y="4079992"/>
            <a:ext cx="8829370" cy="1699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1963" indent="-4619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latin typeface="+mj-lt"/>
                <a:ea typeface="Calibri" panose="020F0502020204030204" pitchFamily="34" charset="0"/>
              </a:rPr>
              <a:t>Changes in mean sea level, storm surges and wave characteristics.</a:t>
            </a:r>
          </a:p>
          <a:p>
            <a:pPr marL="461963" indent="-4619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latin typeface="+mj-lt"/>
                <a:ea typeface="Calibri" panose="020F0502020204030204" pitchFamily="34" charset="0"/>
              </a:rPr>
              <a:t>Reduced visibility caused by intense precipitation and/or fog.</a:t>
            </a:r>
          </a:p>
          <a:p>
            <a:pPr marL="461963" indent="-461963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dirty="0">
                <a:latin typeface="+mj-lt"/>
                <a:ea typeface="Calibri" panose="020F0502020204030204" pitchFamily="34" charset="0"/>
              </a:rPr>
              <a:t>Disruption of port operations due to high wind speeds, drainage system induced flooding, as well as river discharges and sediment transfer in the harbor basin.</a:t>
            </a:r>
          </a:p>
        </p:txBody>
      </p:sp>
    </p:spTree>
    <p:extLst>
      <p:ext uri="{BB962C8B-B14F-4D97-AF65-F5344CB8AC3E}">
        <p14:creationId xmlns:p14="http://schemas.microsoft.com/office/powerpoint/2010/main" val="13740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76809" y="-46135"/>
            <a:ext cx="7436683" cy="724247"/>
          </a:xfrm>
        </p:spPr>
        <p:txBody>
          <a:bodyPr>
            <a:normAutofit/>
          </a:bodyPr>
          <a:lstStyle/>
          <a:p>
            <a:pPr marL="0" marR="0" lvl="0" indent="0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Arial" pitchFamily="34" charset="0"/>
              </a:rPr>
              <a:t>Study Area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F6F12C38-2CB4-4543-A9EE-F824F6D7E6D7}"/>
              </a:ext>
            </a:extLst>
          </p:cNvPr>
          <p:cNvSpPr/>
          <p:nvPr/>
        </p:nvSpPr>
        <p:spPr>
          <a:xfrm rot="16200000">
            <a:off x="11130030" y="5801272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C4DC9F-FF27-415E-A6EB-F4B64C9A5656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423404E3-B5F0-4392-9CB2-EE76058ADF3E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32A9F4A-30E9-6818-68F4-37B4F426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392" y="3008669"/>
            <a:ext cx="5146944" cy="3293806"/>
          </a:xfrm>
          <a:prstGeom prst="rect">
            <a:avLst/>
          </a:prstGeom>
        </p:spPr>
      </p:pic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4E2750E5-14A9-D672-59FE-71E23E21D199}"/>
              </a:ext>
            </a:extLst>
          </p:cNvPr>
          <p:cNvGrpSpPr/>
          <p:nvPr/>
        </p:nvGrpSpPr>
        <p:grpSpPr>
          <a:xfrm>
            <a:off x="7030064" y="678423"/>
            <a:ext cx="5142271" cy="2362447"/>
            <a:chOff x="6706678" y="678424"/>
            <a:chExt cx="5485322" cy="2362447"/>
          </a:xfrm>
        </p:grpSpPr>
        <p:pic>
          <p:nvPicPr>
            <p:cNvPr id="10" name="Εικόνα 9">
              <a:extLst>
                <a:ext uri="{FF2B5EF4-FFF2-40B4-BE49-F238E27FC236}">
                  <a16:creationId xmlns:a16="http://schemas.microsoft.com/office/drawing/2014/main" id="{29ECD385-920F-C8CF-5C94-969186C32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38" b="13634"/>
            <a:stretch/>
          </p:blipFill>
          <p:spPr bwMode="auto">
            <a:xfrm>
              <a:off x="6706678" y="678424"/>
              <a:ext cx="5485322" cy="23624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Οβάλ 10">
              <a:extLst>
                <a:ext uri="{FF2B5EF4-FFF2-40B4-BE49-F238E27FC236}">
                  <a16:creationId xmlns:a16="http://schemas.microsoft.com/office/drawing/2014/main" id="{46777E14-BC11-1846-E608-7023438E8CC4}"/>
                </a:ext>
              </a:extLst>
            </p:cNvPr>
            <p:cNvSpPr/>
            <p:nvPr/>
          </p:nvSpPr>
          <p:spPr>
            <a:xfrm>
              <a:off x="9534705" y="1580649"/>
              <a:ext cx="491613" cy="4572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46FB9F-4003-43FF-4B96-4829757E8578}"/>
                </a:ext>
              </a:extLst>
            </p:cNvPr>
            <p:cNvSpPr txBox="1"/>
            <p:nvPr/>
          </p:nvSpPr>
          <p:spPr>
            <a:xfrm>
              <a:off x="9077010" y="1211958"/>
              <a:ext cx="2443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cs typeface="Arial" pitchFamily="34" charset="0"/>
                </a:rPr>
                <a:t>Port of Heraklion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401350-E42C-4B29-D1AE-7BFD0F04383E}"/>
              </a:ext>
            </a:extLst>
          </p:cNvPr>
          <p:cNvSpPr txBox="1"/>
          <p:nvPr/>
        </p:nvSpPr>
        <p:spPr>
          <a:xfrm>
            <a:off x="0" y="697697"/>
            <a:ext cx="6803923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The </a:t>
            </a:r>
            <a:r>
              <a:rPr lang="en-US" sz="1600" b="1" dirty="0">
                <a:latin typeface="+mj-lt"/>
                <a:ea typeface="Calibri" panose="020F0502020204030204" pitchFamily="34" charset="0"/>
              </a:rPr>
              <a:t>Port of Heraklion 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is located in the North side of the island of Crete and is one of the main ports of national importance in the Greek Maritime Network.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8379D0-6F6D-1BBC-69DA-E2DCF383CB0E}"/>
              </a:ext>
            </a:extLst>
          </p:cNvPr>
          <p:cNvSpPr txBox="1"/>
          <p:nvPr/>
        </p:nvSpPr>
        <p:spPr>
          <a:xfrm>
            <a:off x="947749" y="2604090"/>
            <a:ext cx="4690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20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Brief technical characteristics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0E4D78-F8D6-3836-E7F3-1CBD7DE6D207}"/>
              </a:ext>
            </a:extLst>
          </p:cNvPr>
          <p:cNvSpPr txBox="1"/>
          <p:nvPr/>
        </p:nvSpPr>
        <p:spPr>
          <a:xfrm>
            <a:off x="152401" y="3101688"/>
            <a:ext cx="6779343" cy="65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Multi-purpose port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, as it has a </a:t>
            </a:r>
            <a:r>
              <a:rPr lang="en-US" sz="1600" b="1" u="sng" dirty="0">
                <a:latin typeface="+mj-lt"/>
                <a:ea typeface="Calibri" panose="020F0502020204030204" pitchFamily="34" charset="0"/>
              </a:rPr>
              <a:t>ferry terminal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, a </a:t>
            </a:r>
            <a:r>
              <a:rPr lang="en-US" sz="1600" b="1" u="sng" dirty="0">
                <a:latin typeface="+mj-lt"/>
                <a:ea typeface="Calibri" panose="020F0502020204030204" pitchFamily="34" charset="0"/>
              </a:rPr>
              <a:t>cruise terminal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, and </a:t>
            </a:r>
            <a:r>
              <a:rPr lang="en-US" sz="1600" b="1" u="sng" dirty="0">
                <a:latin typeface="+mj-lt"/>
                <a:ea typeface="Calibri" panose="020F0502020204030204" pitchFamily="34" charset="0"/>
              </a:rPr>
              <a:t>general bulk cargo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 and </a:t>
            </a:r>
            <a:r>
              <a:rPr lang="en-US" sz="1600" b="1" u="sng" dirty="0">
                <a:latin typeface="+mj-lt"/>
                <a:ea typeface="Calibri" panose="020F0502020204030204" pitchFamily="34" charset="0"/>
              </a:rPr>
              <a:t>container terminal.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D91C5-D57E-8B37-1AA8-715112F69C68}"/>
              </a:ext>
            </a:extLst>
          </p:cNvPr>
          <p:cNvSpPr txBox="1"/>
          <p:nvPr/>
        </p:nvSpPr>
        <p:spPr>
          <a:xfrm>
            <a:off x="49162" y="4551946"/>
            <a:ext cx="7015317" cy="140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An internal one (Venetian Port) with an area of 35,300 m</a:t>
            </a:r>
            <a:r>
              <a:rPr lang="en-US" sz="1600" baseline="30000" dirty="0"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 at the western side of the Port.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ea typeface="Calibri" panose="020F0502020204030204" pitchFamily="34" charset="0"/>
              </a:rPr>
              <a:t>Two external basins with areas of 426,561 m</a:t>
            </a:r>
            <a:r>
              <a:rPr lang="en-US" sz="1600" baseline="30000" dirty="0"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 and 355,756 m</a:t>
            </a:r>
            <a:r>
              <a:rPr lang="en-US" sz="1600" baseline="30000" dirty="0">
                <a:latin typeface="+mj-lt"/>
                <a:ea typeface="Calibri" panose="020F0502020204030204" pitchFamily="34" charset="0"/>
              </a:rPr>
              <a:t>2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, respectively, within which five piers (I, II, III, IV, and V) are formed.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24A4E5-7B95-AD1C-44D1-627590698E2C}"/>
              </a:ext>
            </a:extLst>
          </p:cNvPr>
          <p:cNvSpPr txBox="1"/>
          <p:nvPr/>
        </p:nvSpPr>
        <p:spPr>
          <a:xfrm>
            <a:off x="90665" y="3996358"/>
            <a:ext cx="5179424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1600" u="sng" dirty="0">
                <a:latin typeface="+mj-lt"/>
                <a:ea typeface="Calibri" panose="020F0502020204030204" pitchFamily="34" charset="0"/>
              </a:rPr>
              <a:t>The Heraklion Port consists of three harbor basins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6CEFB-9EBB-27FA-7924-CDDE92EC5FFB}"/>
              </a:ext>
            </a:extLst>
          </p:cNvPr>
          <p:cNvSpPr txBox="1"/>
          <p:nvPr/>
        </p:nvSpPr>
        <p:spPr>
          <a:xfrm>
            <a:off x="-1" y="1750362"/>
            <a:ext cx="68334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Sylamianos 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Mesampelies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rivers have their outlets at the eastern (Pier V) and western (Pier I) parts of the port of Heraklion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28C52-9A7F-41D9-D169-0AE9D6672044}"/>
              </a:ext>
            </a:extLst>
          </p:cNvPr>
          <p:cNvSpPr txBox="1"/>
          <p:nvPr/>
        </p:nvSpPr>
        <p:spPr>
          <a:xfrm>
            <a:off x="9813492" y="3823610"/>
            <a:ext cx="157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Sylamianos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outlet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10">
            <a:extLst>
              <a:ext uri="{FF2B5EF4-FFF2-40B4-BE49-F238E27FC236}">
                <a16:creationId xmlns:a16="http://schemas.microsoft.com/office/drawing/2014/main" id="{2AB49119-FE31-ACD9-7B01-202AD2E65B53}"/>
              </a:ext>
            </a:extLst>
          </p:cNvPr>
          <p:cNvCxnSpPr>
            <a:cxnSpLocks/>
          </p:cNvCxnSpPr>
          <p:nvPr/>
        </p:nvCxnSpPr>
        <p:spPr>
          <a:xfrm>
            <a:off x="10875364" y="4176664"/>
            <a:ext cx="254666" cy="722827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6FEEECF-D295-E143-466A-1766D310418F}"/>
              </a:ext>
            </a:extLst>
          </p:cNvPr>
          <p:cNvSpPr txBox="1"/>
          <p:nvPr/>
        </p:nvSpPr>
        <p:spPr>
          <a:xfrm>
            <a:off x="7871370" y="4551946"/>
            <a:ext cx="1678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Mesampelies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outlet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15">
            <a:extLst>
              <a:ext uri="{FF2B5EF4-FFF2-40B4-BE49-F238E27FC236}">
                <a16:creationId xmlns:a16="http://schemas.microsoft.com/office/drawing/2014/main" id="{BB3CD04E-8648-4E77-DDF3-065DD29BD75F}"/>
              </a:ext>
            </a:extLst>
          </p:cNvPr>
          <p:cNvCxnSpPr>
            <a:cxnSpLocks/>
          </p:cNvCxnSpPr>
          <p:nvPr/>
        </p:nvCxnSpPr>
        <p:spPr>
          <a:xfrm>
            <a:off x="8621347" y="5014894"/>
            <a:ext cx="140925" cy="593828"/>
          </a:xfrm>
          <a:prstGeom prst="straightConnector1">
            <a:avLst/>
          </a:prstGeom>
          <a:ln w="19050">
            <a:solidFill>
              <a:schemeClr val="bg1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47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">
            <a:extLst>
              <a:ext uri="{FF2B5EF4-FFF2-40B4-BE49-F238E27FC236}">
                <a16:creationId xmlns:a16="http://schemas.microsoft.com/office/drawing/2014/main" id="{1FE01492-DFB1-15F3-8F5D-20265DF1F3CD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4FAE65-3EDC-1D64-CE27-D9444348AB29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CBC6BC8-3985-DBB9-BFE0-4BD1E70CD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90" y="59404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Current Climate Data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0BA88E31-1464-C945-B481-E93858D7B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336906"/>
              </p:ext>
            </p:extLst>
          </p:nvPr>
        </p:nvGraphicFramePr>
        <p:xfrm>
          <a:off x="940618" y="1110885"/>
          <a:ext cx="10317317" cy="92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16148BC6-9B4B-DE08-3796-FA11B81E4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634473"/>
              </p:ext>
            </p:extLst>
          </p:nvPr>
        </p:nvGraphicFramePr>
        <p:xfrm>
          <a:off x="940617" y="3379725"/>
          <a:ext cx="10317317" cy="92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10F164-BF75-205C-25BA-8847344DA7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4123" y="3476128"/>
            <a:ext cx="1383912" cy="731583"/>
          </a:xfrm>
          <a:prstGeom prst="rect">
            <a:avLst/>
          </a:prstGeom>
        </p:spPr>
      </p:pic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2C2004CB-D9F6-103D-1A12-CF8A9B9BF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476321"/>
              </p:ext>
            </p:extLst>
          </p:nvPr>
        </p:nvGraphicFramePr>
        <p:xfrm>
          <a:off x="940617" y="4514145"/>
          <a:ext cx="10317317" cy="92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7DE9B349-2E74-B70F-5720-36FE840E49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4123" y="4610548"/>
            <a:ext cx="1383912" cy="731583"/>
          </a:xfrm>
          <a:prstGeom prst="rect">
            <a:avLst/>
          </a:prstGeom>
        </p:spPr>
      </p:pic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38FCA942-7004-DE03-6124-BC256D06E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443874"/>
              </p:ext>
            </p:extLst>
          </p:nvPr>
        </p:nvGraphicFramePr>
        <p:xfrm>
          <a:off x="940616" y="2245305"/>
          <a:ext cx="10317317" cy="92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76918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DE6E-DFFF-6F2B-ACEE-E119E03A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1">
            <a:extLst>
              <a:ext uri="{FF2B5EF4-FFF2-40B4-BE49-F238E27FC236}">
                <a16:creationId xmlns:a16="http://schemas.microsoft.com/office/drawing/2014/main" id="{D5E4D81B-3322-17C4-B845-58C2F34FAC46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EACE8FD-946D-423F-1297-15B89AE37716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704341E-14AC-D45A-F997-5C03581BB8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90" y="59404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Future Climate Data</a:t>
            </a:r>
          </a:p>
        </p:txBody>
      </p:sp>
      <p:graphicFrame>
        <p:nvGraphicFramePr>
          <p:cNvPr id="10" name="Διάγραμμα 9">
            <a:extLst>
              <a:ext uri="{FF2B5EF4-FFF2-40B4-BE49-F238E27FC236}">
                <a16:creationId xmlns:a16="http://schemas.microsoft.com/office/drawing/2014/main" id="{A3315D04-4D50-7E58-AE4B-F2CCB8C79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004632"/>
              </p:ext>
            </p:extLst>
          </p:nvPr>
        </p:nvGraphicFramePr>
        <p:xfrm>
          <a:off x="940616" y="2245305"/>
          <a:ext cx="10317317" cy="92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821ED7B1-B4E2-092F-1940-95E68C0FD762}"/>
              </a:ext>
            </a:extLst>
          </p:cNvPr>
          <p:cNvGrpSpPr/>
          <p:nvPr/>
        </p:nvGrpSpPr>
        <p:grpSpPr>
          <a:xfrm>
            <a:off x="940617" y="2282575"/>
            <a:ext cx="10307485" cy="2865310"/>
            <a:chOff x="1107767" y="2497103"/>
            <a:chExt cx="9806039" cy="2778743"/>
          </a:xfrm>
        </p:grpSpPr>
        <p:grpSp>
          <p:nvGrpSpPr>
            <p:cNvPr id="15" name="Ομάδα 14">
              <a:extLst>
                <a:ext uri="{FF2B5EF4-FFF2-40B4-BE49-F238E27FC236}">
                  <a16:creationId xmlns:a16="http://schemas.microsoft.com/office/drawing/2014/main" id="{3E3DA735-E976-6F67-F25E-E19601C1C073}"/>
                </a:ext>
              </a:extLst>
            </p:cNvPr>
            <p:cNvGrpSpPr/>
            <p:nvPr/>
          </p:nvGrpSpPr>
          <p:grpSpPr>
            <a:xfrm>
              <a:off x="1107767" y="2497103"/>
              <a:ext cx="9806039" cy="2778743"/>
              <a:chOff x="1107767" y="2707423"/>
              <a:chExt cx="10317318" cy="3193231"/>
            </a:xfrm>
          </p:grpSpPr>
          <p:graphicFrame>
            <p:nvGraphicFramePr>
              <p:cNvPr id="18" name="Διάγραμμα 17">
                <a:extLst>
                  <a:ext uri="{FF2B5EF4-FFF2-40B4-BE49-F238E27FC236}">
                    <a16:creationId xmlns:a16="http://schemas.microsoft.com/office/drawing/2014/main" id="{D3CE9B44-635C-B8D6-59A1-995E2090322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05287438"/>
                  </p:ext>
                </p:extLst>
              </p:nvPr>
            </p:nvGraphicFramePr>
            <p:xfrm>
              <a:off x="1107768" y="2707423"/>
              <a:ext cx="10317317" cy="924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pic>
            <p:nvPicPr>
              <p:cNvPr id="19" name="Εικόνα 18">
                <a:extLst>
                  <a:ext uri="{FF2B5EF4-FFF2-40B4-BE49-F238E27FC236}">
                    <a16:creationId xmlns:a16="http://schemas.microsoft.com/office/drawing/2014/main" id="{531D4CC3-C301-E3C6-5048-56A88F7F4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2891" y="2845335"/>
                <a:ext cx="1239297" cy="648565"/>
              </a:xfrm>
              <a:prstGeom prst="rect">
                <a:avLst/>
              </a:prstGeom>
            </p:spPr>
          </p:pic>
          <p:graphicFrame>
            <p:nvGraphicFramePr>
              <p:cNvPr id="20" name="Διάγραμμα 19">
                <a:extLst>
                  <a:ext uri="{FF2B5EF4-FFF2-40B4-BE49-F238E27FC236}">
                    <a16:creationId xmlns:a16="http://schemas.microsoft.com/office/drawing/2014/main" id="{091B239A-1A27-2B3B-F455-CC4D53C4EC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39079695"/>
                  </p:ext>
                </p:extLst>
              </p:nvPr>
            </p:nvGraphicFramePr>
            <p:xfrm>
              <a:off x="1107767" y="3841843"/>
              <a:ext cx="10317317" cy="924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14" r:qs="rId15" r:cs="rId16"/>
              </a:graphicData>
            </a:graphic>
          </p:graphicFrame>
          <p:graphicFrame>
            <p:nvGraphicFramePr>
              <p:cNvPr id="21" name="Διάγραμμα 20">
                <a:extLst>
                  <a:ext uri="{FF2B5EF4-FFF2-40B4-BE49-F238E27FC236}">
                    <a16:creationId xmlns:a16="http://schemas.microsoft.com/office/drawing/2014/main" id="{C57FB426-A9F1-E382-D1CD-1179CDE516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9327736"/>
                  </p:ext>
                </p:extLst>
              </p:nvPr>
            </p:nvGraphicFramePr>
            <p:xfrm>
              <a:off x="1107767" y="4976263"/>
              <a:ext cx="10317317" cy="92439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8" r:lo="rId19" r:qs="rId20" r:cs="rId21"/>
              </a:graphicData>
            </a:graphic>
          </p:graphicFrame>
        </p:grpSp>
        <p:pic>
          <p:nvPicPr>
            <p:cNvPr id="13" name="Εικόνα 12">
              <a:extLst>
                <a:ext uri="{FF2B5EF4-FFF2-40B4-BE49-F238E27FC236}">
                  <a16:creationId xmlns:a16="http://schemas.microsoft.com/office/drawing/2014/main" id="{68BB4977-65AA-DCD9-B509-F5279F156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65267" y="3598621"/>
              <a:ext cx="1177883" cy="564380"/>
            </a:xfrm>
            <a:prstGeom prst="rect">
              <a:avLst/>
            </a:prstGeom>
          </p:spPr>
        </p:pic>
        <p:pic>
          <p:nvPicPr>
            <p:cNvPr id="14" name="Εικόνα 13">
              <a:extLst>
                <a:ext uri="{FF2B5EF4-FFF2-40B4-BE49-F238E27FC236}">
                  <a16:creationId xmlns:a16="http://schemas.microsoft.com/office/drawing/2014/main" id="{B610BC18-2C8E-56BC-1C8F-D83C8443F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65267" y="4589156"/>
              <a:ext cx="1177883" cy="564380"/>
            </a:xfrm>
            <a:prstGeom prst="rect">
              <a:avLst/>
            </a:prstGeom>
          </p:spPr>
        </p:pic>
      </p:grpSp>
      <p:graphicFrame>
        <p:nvGraphicFramePr>
          <p:cNvPr id="35" name="Διάγραμμα 34">
            <a:extLst>
              <a:ext uri="{FF2B5EF4-FFF2-40B4-BE49-F238E27FC236}">
                <a16:creationId xmlns:a16="http://schemas.microsoft.com/office/drawing/2014/main" id="{78DE40D2-B95F-3AAB-E833-FBEB12D0E1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825831"/>
              </p:ext>
            </p:extLst>
          </p:nvPr>
        </p:nvGraphicFramePr>
        <p:xfrm>
          <a:off x="940617" y="1264651"/>
          <a:ext cx="10307484" cy="82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B6F68867-E34D-3E6A-D592-8E963C2C01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6080" y="1297885"/>
            <a:ext cx="1238116" cy="5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4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8B7B82B-1017-5594-9790-E5876D156620}"/>
              </a:ext>
            </a:extLst>
          </p:cNvPr>
          <p:cNvSpPr txBox="1">
            <a:spLocks/>
          </p:cNvSpPr>
          <p:nvPr/>
        </p:nvSpPr>
        <p:spPr>
          <a:xfrm>
            <a:off x="283773" y="-30586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Water Levels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86A37F65-5565-3D44-2290-3B7A6C00D34D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2B7EA6F-78DD-044A-FDCE-CDB5DDEF5892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4ABC0EFF-C558-AB7D-858F-94A825497E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64" y="629264"/>
            <a:ext cx="9832" cy="564371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kern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F6087-CBAF-ED2C-AD66-79F9F2B1BAC3}"/>
              </a:ext>
            </a:extLst>
          </p:cNvPr>
          <p:cNvSpPr txBox="1"/>
          <p:nvPr/>
        </p:nvSpPr>
        <p:spPr>
          <a:xfrm>
            <a:off x="1594962" y="572861"/>
            <a:ext cx="2426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Current Climate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65F64-D90F-59D3-000A-949372F14592}"/>
              </a:ext>
            </a:extLst>
          </p:cNvPr>
          <p:cNvSpPr txBox="1"/>
          <p:nvPr/>
        </p:nvSpPr>
        <p:spPr>
          <a:xfrm>
            <a:off x="8266145" y="587610"/>
            <a:ext cx="2244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Future Climate</a:t>
            </a: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0EDDCF51-950B-12FF-3EBD-0F8523AAB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83711"/>
              </p:ext>
            </p:extLst>
          </p:nvPr>
        </p:nvGraphicFramePr>
        <p:xfrm>
          <a:off x="176981" y="1301071"/>
          <a:ext cx="5515896" cy="3959187"/>
        </p:xfrm>
        <a:graphic>
          <a:graphicData uri="http://schemas.openxmlformats.org/drawingml/2006/table">
            <a:tbl>
              <a:tblPr firstRow="1" firstCol="1"/>
              <a:tblGrid>
                <a:gridCol w="2268803">
                  <a:extLst>
                    <a:ext uri="{9D8B030D-6E8A-4147-A177-3AD203B41FA5}">
                      <a16:colId xmlns:a16="http://schemas.microsoft.com/office/drawing/2014/main" val="3624790670"/>
                    </a:ext>
                  </a:extLst>
                </a:gridCol>
                <a:gridCol w="1571509">
                  <a:extLst>
                    <a:ext uri="{9D8B030D-6E8A-4147-A177-3AD203B41FA5}">
                      <a16:colId xmlns:a16="http://schemas.microsoft.com/office/drawing/2014/main" val="2590889044"/>
                    </a:ext>
                  </a:extLst>
                </a:gridCol>
                <a:gridCol w="1675584">
                  <a:extLst>
                    <a:ext uri="{9D8B030D-6E8A-4147-A177-3AD203B41FA5}">
                      <a16:colId xmlns:a16="http://schemas.microsoft.com/office/drawing/2014/main" val="218983804"/>
                    </a:ext>
                  </a:extLst>
                </a:gridCol>
              </a:tblGrid>
              <a:tr h="493354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27417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Highest Astronomical Tide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0.122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0.122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68966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Lowest Astronomical Tide (m)</a:t>
                      </a:r>
                      <a:endParaRPr lang="el-GR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-0.094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-0.094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995959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Storm Surge Level - 90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percentile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0.070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0.069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2915"/>
                  </a:ext>
                </a:extLst>
              </a:tr>
              <a:tr h="282488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 Sea Level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0.0029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89911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Water Level - 90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percentile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189358"/>
                  </a:ext>
                </a:extLst>
              </a:tr>
              <a:tr h="742965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Storm Surge Level (m) – 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years return period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0.451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0.410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42721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Water Level (m) –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years return period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0.438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0.395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22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B8046BEA-B506-80A3-0632-F72DC247A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65357"/>
              </p:ext>
            </p:extLst>
          </p:nvPr>
        </p:nvGraphicFramePr>
        <p:xfrm>
          <a:off x="6243484" y="1710816"/>
          <a:ext cx="5869858" cy="1887824"/>
        </p:xfrm>
        <a:graphic>
          <a:graphicData uri="http://schemas.openxmlformats.org/drawingml/2006/table">
            <a:tbl>
              <a:tblPr firstRow="1" firstCol="1"/>
              <a:tblGrid>
                <a:gridCol w="2181092">
                  <a:extLst>
                    <a:ext uri="{9D8B030D-6E8A-4147-A177-3AD203B41FA5}">
                      <a16:colId xmlns:a16="http://schemas.microsoft.com/office/drawing/2014/main" val="3101513237"/>
                    </a:ext>
                  </a:extLst>
                </a:gridCol>
                <a:gridCol w="1467466">
                  <a:extLst>
                    <a:ext uri="{9D8B030D-6E8A-4147-A177-3AD203B41FA5}">
                      <a16:colId xmlns:a16="http://schemas.microsoft.com/office/drawing/2014/main" val="2951439260"/>
                    </a:ext>
                  </a:extLst>
                </a:gridCol>
                <a:gridCol w="2221300">
                  <a:extLst>
                    <a:ext uri="{9D8B030D-6E8A-4147-A177-3AD203B41FA5}">
                      <a16:colId xmlns:a16="http://schemas.microsoft.com/office/drawing/2014/main" val="312254137"/>
                    </a:ext>
                  </a:extLst>
                </a:gridCol>
              </a:tblGrid>
              <a:tr h="9169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TWL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Changes in TWL compared to the reference period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978698"/>
                  </a:ext>
                </a:extLst>
              </a:tr>
              <a:tr h="228601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0.072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44358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0.075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0.00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2670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8.5 (2041-2070)</a:t>
                      </a:r>
                      <a:endParaRPr lang="el-GR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-0.306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-0.25</a:t>
                      </a:r>
                      <a:endParaRPr lang="el-GR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18498"/>
                  </a:ext>
                </a:extLst>
              </a:tr>
              <a:tr h="232886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4.5 (2071-2100)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-0.443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-0.37</a:t>
                      </a:r>
                      <a:endParaRPr lang="el-GR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00131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1DCBE0C1-60CF-79D3-6615-19EE3A8A4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089007"/>
              </p:ext>
            </p:extLst>
          </p:nvPr>
        </p:nvGraphicFramePr>
        <p:xfrm>
          <a:off x="6223821" y="3925211"/>
          <a:ext cx="5919019" cy="1858457"/>
        </p:xfrm>
        <a:graphic>
          <a:graphicData uri="http://schemas.openxmlformats.org/drawingml/2006/table">
            <a:tbl>
              <a:tblPr firstRow="1" firstCol="1"/>
              <a:tblGrid>
                <a:gridCol w="2163096">
                  <a:extLst>
                    <a:ext uri="{9D8B030D-6E8A-4147-A177-3AD203B41FA5}">
                      <a16:colId xmlns:a16="http://schemas.microsoft.com/office/drawing/2014/main" val="3292731444"/>
                    </a:ext>
                  </a:extLst>
                </a:gridCol>
                <a:gridCol w="1416726">
                  <a:extLst>
                    <a:ext uri="{9D8B030D-6E8A-4147-A177-3AD203B41FA5}">
                      <a16:colId xmlns:a16="http://schemas.microsoft.com/office/drawing/2014/main" val="3012328488"/>
                    </a:ext>
                  </a:extLst>
                </a:gridCol>
                <a:gridCol w="2339197">
                  <a:extLst>
                    <a:ext uri="{9D8B030D-6E8A-4147-A177-3AD203B41FA5}">
                      <a16:colId xmlns:a16="http://schemas.microsoft.com/office/drawing/2014/main" val="1016775063"/>
                    </a:ext>
                  </a:extLst>
                </a:gridCol>
              </a:tblGrid>
              <a:tr h="8831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TWL (m)  </a:t>
                      </a:r>
                      <a:r>
                        <a:rPr lang="en-US" sz="140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100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Changes in TWL compared to the reference period (m)  </a:t>
                      </a:r>
                      <a:r>
                        <a:rPr lang="en-US" sz="140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100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29064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0.438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86719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0.395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 - </a:t>
                      </a:r>
                      <a:r>
                        <a:rPr lang="el-GR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49358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8.5 (2041-2070)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0.716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 +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l-GR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59588"/>
                  </a:ext>
                </a:extLst>
              </a:tr>
              <a:tr h="206381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4.5 (2071-2100)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0.869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 +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l-GR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40257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B25E9A6-0AC9-E06F-66F5-D289F2EFD14D}"/>
              </a:ext>
            </a:extLst>
          </p:cNvPr>
          <p:cNvSpPr txBox="1"/>
          <p:nvPr/>
        </p:nvSpPr>
        <p:spPr>
          <a:xfrm>
            <a:off x="7973961" y="1182465"/>
            <a:ext cx="281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dirty="0">
                <a:latin typeface="Arial"/>
                <a:cs typeface="Arial" pitchFamily="34" charset="0"/>
              </a:rPr>
              <a:t>TWL: Total Water Level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5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C593A7F-BA96-47CE-B68A-886DE8D03F78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4CB16581-0D65-41A7-B50D-B013F3CD9C6E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B068A-044F-AAA8-66D0-AE0E1B51BEF2}"/>
              </a:ext>
            </a:extLst>
          </p:cNvPr>
          <p:cNvSpPr txBox="1">
            <a:spLocks/>
          </p:cNvSpPr>
          <p:nvPr/>
        </p:nvSpPr>
        <p:spPr>
          <a:xfrm>
            <a:off x="283773" y="-30586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Wave Conditions</a:t>
            </a: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20E91926-EAEB-E6B5-F998-1319A870191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64" y="629264"/>
            <a:ext cx="9832" cy="564371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kern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10DAEB-C1A0-A509-FD21-586360E177EE}"/>
              </a:ext>
            </a:extLst>
          </p:cNvPr>
          <p:cNvSpPr txBox="1"/>
          <p:nvPr/>
        </p:nvSpPr>
        <p:spPr>
          <a:xfrm>
            <a:off x="1042222" y="572861"/>
            <a:ext cx="339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Significant Wave Height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3847F-D1CF-A40D-EB8A-1B0838EC96CE}"/>
              </a:ext>
            </a:extLst>
          </p:cNvPr>
          <p:cNvSpPr txBox="1"/>
          <p:nvPr/>
        </p:nvSpPr>
        <p:spPr>
          <a:xfrm>
            <a:off x="8266144" y="587610"/>
            <a:ext cx="2854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itchFamily="34" charset="0"/>
              </a:rPr>
              <a:t>Peak Wave Period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 pitchFamily="34" charset="0"/>
            </a:endParaRP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436314F5-BCB0-6628-5EBA-4FBAA650F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65180"/>
              </p:ext>
            </p:extLst>
          </p:nvPr>
        </p:nvGraphicFramePr>
        <p:xfrm>
          <a:off x="0" y="1299981"/>
          <a:ext cx="3820089" cy="1837709"/>
        </p:xfrm>
        <a:graphic>
          <a:graphicData uri="http://schemas.openxmlformats.org/drawingml/2006/table">
            <a:tbl>
              <a:tblPr firstRow="1" firstCol="1"/>
              <a:tblGrid>
                <a:gridCol w="2741548">
                  <a:extLst>
                    <a:ext uri="{9D8B030D-6E8A-4147-A177-3AD203B41FA5}">
                      <a16:colId xmlns:a16="http://schemas.microsoft.com/office/drawing/2014/main" val="362065486"/>
                    </a:ext>
                  </a:extLst>
                </a:gridCol>
                <a:gridCol w="1078541">
                  <a:extLst>
                    <a:ext uri="{9D8B030D-6E8A-4147-A177-3AD203B41FA5}">
                      <a16:colId xmlns:a16="http://schemas.microsoft.com/office/drawing/2014/main" val="1878652308"/>
                    </a:ext>
                  </a:extLst>
                </a:gridCol>
              </a:tblGrid>
              <a:tr h="332173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Wave Height (m)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512047"/>
                  </a:ext>
                </a:extLst>
              </a:tr>
              <a:tr h="376384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8000"/>
                  </a:ext>
                </a:extLst>
              </a:tr>
              <a:tr h="376384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2.334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682665"/>
                  </a:ext>
                </a:extLst>
              </a:tr>
              <a:tr h="376384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8.5 (2041-2070)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3.025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92100"/>
                  </a:ext>
                </a:extLst>
              </a:tr>
              <a:tr h="376384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4.5 (2071-2100)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3.201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541934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id="{1C66AEC6-B55C-3311-14B2-ED55A185E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73303"/>
              </p:ext>
            </p:extLst>
          </p:nvPr>
        </p:nvGraphicFramePr>
        <p:xfrm>
          <a:off x="0" y="3873909"/>
          <a:ext cx="3898744" cy="1867638"/>
        </p:xfrm>
        <a:graphic>
          <a:graphicData uri="http://schemas.openxmlformats.org/drawingml/2006/table">
            <a:tbl>
              <a:tblPr firstRow="1" firstCol="1"/>
              <a:tblGrid>
                <a:gridCol w="2818380">
                  <a:extLst>
                    <a:ext uri="{9D8B030D-6E8A-4147-A177-3AD203B41FA5}">
                      <a16:colId xmlns:a16="http://schemas.microsoft.com/office/drawing/2014/main" val="916213022"/>
                    </a:ext>
                  </a:extLst>
                </a:gridCol>
                <a:gridCol w="1080364">
                  <a:extLst>
                    <a:ext uri="{9D8B030D-6E8A-4147-A177-3AD203B41FA5}">
                      <a16:colId xmlns:a16="http://schemas.microsoft.com/office/drawing/2014/main" val="1643687411"/>
                    </a:ext>
                  </a:extLst>
                </a:gridCol>
              </a:tblGrid>
              <a:tr h="67281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Wave Height (m) 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100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84305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8.96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563355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5.771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682520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8.5 (2041-2070)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8.693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67207"/>
                  </a:ext>
                </a:extLst>
              </a:tr>
              <a:tr h="298707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4.5 (2071-2100)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8.537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514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04132B-23FB-92C6-3326-542FE355169D}"/>
              </a:ext>
            </a:extLst>
          </p:cNvPr>
          <p:cNvSpPr txBox="1"/>
          <p:nvPr/>
        </p:nvSpPr>
        <p:spPr>
          <a:xfrm>
            <a:off x="3781586" y="1755000"/>
            <a:ext cx="2373407" cy="102188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No significant change is observed throughout the 21st century </a:t>
            </a:r>
            <a:endParaRPr lang="el-GR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7AEAA-B18E-C8CC-3F95-754768D637CD}"/>
              </a:ext>
            </a:extLst>
          </p:cNvPr>
          <p:cNvSpPr txBox="1"/>
          <p:nvPr/>
        </p:nvSpPr>
        <p:spPr>
          <a:xfrm>
            <a:off x="3860245" y="4200667"/>
            <a:ext cx="2284916" cy="13450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A slight decreasing trend is observed as we progress towards the end of the 21</a:t>
            </a:r>
            <a:r>
              <a:rPr lang="en-US" sz="1400" b="1" baseline="30000" dirty="0"/>
              <a:t>st</a:t>
            </a:r>
            <a:r>
              <a:rPr lang="en-US" sz="1400" b="1" dirty="0"/>
              <a:t> century</a:t>
            </a:r>
            <a:endParaRPr lang="el-GR" sz="1400" b="1" dirty="0"/>
          </a:p>
        </p:txBody>
      </p:sp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id="{93B9D3C3-0CFB-0297-774E-44DE78493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749768"/>
              </p:ext>
            </p:extLst>
          </p:nvPr>
        </p:nvGraphicFramePr>
        <p:xfrm>
          <a:off x="6180401" y="1218661"/>
          <a:ext cx="4153302" cy="1809137"/>
        </p:xfrm>
        <a:graphic>
          <a:graphicData uri="http://schemas.openxmlformats.org/drawingml/2006/table">
            <a:tbl>
              <a:tblPr firstRow="1" firstCol="1"/>
              <a:tblGrid>
                <a:gridCol w="3109106">
                  <a:extLst>
                    <a:ext uri="{9D8B030D-6E8A-4147-A177-3AD203B41FA5}">
                      <a16:colId xmlns:a16="http://schemas.microsoft.com/office/drawing/2014/main" val="3220223377"/>
                    </a:ext>
                  </a:extLst>
                </a:gridCol>
                <a:gridCol w="1044196">
                  <a:extLst>
                    <a:ext uri="{9D8B030D-6E8A-4147-A177-3AD203B41FA5}">
                      <a16:colId xmlns:a16="http://schemas.microsoft.com/office/drawing/2014/main" val="4010846527"/>
                    </a:ext>
                  </a:extLst>
                </a:gridCol>
              </a:tblGrid>
              <a:tr h="34750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Peak Wave Period (sec)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364638"/>
                  </a:ext>
                </a:extLst>
              </a:tr>
              <a:tr h="365408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265113" indent="192088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9.611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068107"/>
                  </a:ext>
                </a:extLst>
              </a:tr>
              <a:tr h="365408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9.024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417506"/>
                  </a:ext>
                </a:extLst>
              </a:tr>
              <a:tr h="365408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8.5 (2041-2070)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9.423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479789"/>
                  </a:ext>
                </a:extLst>
              </a:tr>
              <a:tr h="365408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4.5 (2071-2100)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9.366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92157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0849F58-977D-0836-964B-51C976CB694A}"/>
              </a:ext>
            </a:extLst>
          </p:cNvPr>
          <p:cNvSpPr txBox="1"/>
          <p:nvPr/>
        </p:nvSpPr>
        <p:spPr>
          <a:xfrm>
            <a:off x="10349529" y="1299496"/>
            <a:ext cx="1842472" cy="16682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A slight decreasing trend is observed as we progress towards the end of the 21st century</a:t>
            </a:r>
          </a:p>
        </p:txBody>
      </p:sp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C7FA6E84-0894-EDE9-B159-7996F630F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11993"/>
              </p:ext>
            </p:extLst>
          </p:nvPr>
        </p:nvGraphicFramePr>
        <p:xfrm>
          <a:off x="6218645" y="3564731"/>
          <a:ext cx="5884864" cy="2280221"/>
        </p:xfrm>
        <a:graphic>
          <a:graphicData uri="http://schemas.openxmlformats.org/drawingml/2006/table">
            <a:tbl>
              <a:tblPr firstRow="1" firstCol="1"/>
              <a:tblGrid>
                <a:gridCol w="2200581">
                  <a:extLst>
                    <a:ext uri="{9D8B030D-6E8A-4147-A177-3AD203B41FA5}">
                      <a16:colId xmlns:a16="http://schemas.microsoft.com/office/drawing/2014/main" val="4031768517"/>
                    </a:ext>
                  </a:extLst>
                </a:gridCol>
                <a:gridCol w="1767712">
                  <a:extLst>
                    <a:ext uri="{9D8B030D-6E8A-4147-A177-3AD203B41FA5}">
                      <a16:colId xmlns:a16="http://schemas.microsoft.com/office/drawing/2014/main" val="2420284077"/>
                    </a:ext>
                  </a:extLst>
                </a:gridCol>
                <a:gridCol w="1916571">
                  <a:extLst>
                    <a:ext uri="{9D8B030D-6E8A-4147-A177-3AD203B41FA5}">
                      <a16:colId xmlns:a16="http://schemas.microsoft.com/office/drawing/2014/main" val="951230667"/>
                    </a:ext>
                  </a:extLst>
                </a:gridCol>
              </a:tblGrid>
              <a:tr h="9995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Peak Wave Period (sec) – </a:t>
                      </a:r>
                      <a:r>
                        <a:rPr lang="en-US" sz="140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100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Changes in Peak Wave Period compared to the reference period (sec) </a:t>
                      </a:r>
                      <a:r>
                        <a:rPr lang="en-US" sz="1400" b="1" i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100 </a:t>
                      </a:r>
                      <a:r>
                        <a:rPr lang="en-US" sz="1400" b="1" dirty="0" err="1">
                          <a:solidFill>
                            <a:srgbClr val="00206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endParaRPr lang="el-G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365358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marL="0" indent="14288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Historical (1977-2005)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16.536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06833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Reanalysis (2001-2017)</a:t>
                      </a:r>
                      <a:endParaRPr lang="el-GR" sz="14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16.223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- 0.30</a:t>
                      </a:r>
                      <a:endParaRPr lang="el-G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07448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8.5 (2041-2070)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17.556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+ 1.00</a:t>
                      </a:r>
                      <a:endParaRPr lang="el-GR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661929"/>
                  </a:ext>
                </a:extLst>
              </a:tr>
              <a:tr h="268573">
                <a:tc>
                  <a:txBody>
                    <a:bodyPr/>
                    <a:lstStyle/>
                    <a:p>
                      <a:pPr marL="457200" indent="-443230" algn="ctr">
                        <a:lnSpc>
                          <a:spcPct val="115000"/>
                        </a:lnSpc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RCP 4.5 (2071-2100)</a:t>
                      </a:r>
                      <a:endParaRPr lang="el-GR" sz="140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16.813</a:t>
                      </a:r>
                      <a:endParaRPr lang="el-GR" sz="12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 + 0.30</a:t>
                      </a:r>
                      <a:endParaRPr lang="el-GR" sz="12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0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3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578FFCB1-99E9-CB0D-3BD4-230CFD175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728" y="981874"/>
            <a:ext cx="5017989" cy="376710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593A7F-BA96-47CE-B68A-886DE8D03F78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4CB16581-0D65-41A7-B50D-B013F3CD9C6E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A802CD-58E0-8511-399F-D5426914BAC4}"/>
              </a:ext>
            </a:extLst>
          </p:cNvPr>
          <p:cNvSpPr txBox="1">
            <a:spLocks/>
          </p:cNvSpPr>
          <p:nvPr/>
        </p:nvSpPr>
        <p:spPr>
          <a:xfrm>
            <a:off x="283773" y="-30586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Wind Speeds</a:t>
            </a: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5E05883C-1122-FA9C-CC38-24F4AE36DB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64" y="629264"/>
            <a:ext cx="9832" cy="564371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kern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66AC7-C2B1-7CFC-8687-C00374895DB0}"/>
              </a:ext>
            </a:extLst>
          </p:cNvPr>
          <p:cNvSpPr txBox="1"/>
          <p:nvPr/>
        </p:nvSpPr>
        <p:spPr>
          <a:xfrm>
            <a:off x="1594962" y="572861"/>
            <a:ext cx="2426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Current Climate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1C944-AA26-5F8C-BEEF-C9D1BC090C2B}"/>
              </a:ext>
            </a:extLst>
          </p:cNvPr>
          <p:cNvSpPr txBox="1"/>
          <p:nvPr/>
        </p:nvSpPr>
        <p:spPr>
          <a:xfrm>
            <a:off x="8266145" y="587610"/>
            <a:ext cx="2244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Future Climate</a:t>
            </a:r>
          </a:p>
        </p:txBody>
      </p:sp>
      <p:grpSp>
        <p:nvGrpSpPr>
          <p:cNvPr id="6" name="Group 66">
            <a:extLst>
              <a:ext uri="{FF2B5EF4-FFF2-40B4-BE49-F238E27FC236}">
                <a16:creationId xmlns:a16="http://schemas.microsoft.com/office/drawing/2014/main" id="{66D97978-32E5-8CF8-398C-F4AB1FE84295}"/>
              </a:ext>
            </a:extLst>
          </p:cNvPr>
          <p:cNvGrpSpPr/>
          <p:nvPr/>
        </p:nvGrpSpPr>
        <p:grpSpPr>
          <a:xfrm>
            <a:off x="363793" y="953728"/>
            <a:ext cx="5295399" cy="4145239"/>
            <a:chOff x="5777562" y="441100"/>
            <a:chExt cx="5800650" cy="4471056"/>
          </a:xfrm>
        </p:grpSpPr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9C180696-656C-A25B-71FF-1C226100D470}"/>
                </a:ext>
              </a:extLst>
            </p:cNvPr>
            <p:cNvGrpSpPr/>
            <p:nvPr/>
          </p:nvGrpSpPr>
          <p:grpSpPr>
            <a:xfrm>
              <a:off x="5777562" y="441100"/>
              <a:ext cx="5800650" cy="4471056"/>
              <a:chOff x="5777562" y="441100"/>
              <a:chExt cx="5800650" cy="4471056"/>
            </a:xfrm>
          </p:grpSpPr>
          <p:grpSp>
            <p:nvGrpSpPr>
              <p:cNvPr id="13" name="Group 49">
                <a:extLst>
                  <a:ext uri="{FF2B5EF4-FFF2-40B4-BE49-F238E27FC236}">
                    <a16:creationId xmlns:a16="http://schemas.microsoft.com/office/drawing/2014/main" id="{CFA45093-0BEF-75F5-BF96-57297C19E40B}"/>
                  </a:ext>
                </a:extLst>
              </p:cNvPr>
              <p:cNvGrpSpPr/>
              <p:nvPr/>
            </p:nvGrpSpPr>
            <p:grpSpPr>
              <a:xfrm>
                <a:off x="5777562" y="441100"/>
                <a:ext cx="5800650" cy="4471056"/>
                <a:chOff x="5777562" y="441100"/>
                <a:chExt cx="5800650" cy="4471056"/>
              </a:xfrm>
            </p:grpSpPr>
            <p:pic>
              <p:nvPicPr>
                <p:cNvPr id="16" name="Εικόνα 15">
                  <a:extLst>
                    <a:ext uri="{FF2B5EF4-FFF2-40B4-BE49-F238E27FC236}">
                      <a16:creationId xmlns:a16="http://schemas.microsoft.com/office/drawing/2014/main" id="{323F0655-3895-32A9-9B5A-B09908C520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77562" y="441100"/>
                  <a:ext cx="5800650" cy="44710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7" name="Rectangle 48">
                  <a:extLst>
                    <a:ext uri="{FF2B5EF4-FFF2-40B4-BE49-F238E27FC236}">
                      <a16:creationId xmlns:a16="http://schemas.microsoft.com/office/drawing/2014/main" id="{78E30C90-8CC4-6B59-F741-E65DECD6F103}"/>
                    </a:ext>
                  </a:extLst>
                </p:cNvPr>
                <p:cNvSpPr/>
                <p:nvPr/>
              </p:nvSpPr>
              <p:spPr>
                <a:xfrm>
                  <a:off x="6677023" y="3227294"/>
                  <a:ext cx="1800004" cy="8498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51">
                <a:extLst>
                  <a:ext uri="{FF2B5EF4-FFF2-40B4-BE49-F238E27FC236}">
                    <a16:creationId xmlns:a16="http://schemas.microsoft.com/office/drawing/2014/main" id="{CB5F7FCD-989D-4953-50A4-B02A6AF622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86288" y="2510752"/>
                <a:ext cx="2152" cy="174784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2">
                <a:extLst>
                  <a:ext uri="{FF2B5EF4-FFF2-40B4-BE49-F238E27FC236}">
                    <a16:creationId xmlns:a16="http://schemas.microsoft.com/office/drawing/2014/main" id="{10AFF78C-D38F-9E11-85E6-6CAD3F5F98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1968" y="2510752"/>
                <a:ext cx="4084320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24">
              <a:extLst>
                <a:ext uri="{FF2B5EF4-FFF2-40B4-BE49-F238E27FC236}">
                  <a16:creationId xmlns:a16="http://schemas.microsoft.com/office/drawing/2014/main" id="{CE3B8C95-B3AD-13AF-A7C1-3EB078765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7568" y="1656756"/>
              <a:ext cx="438949" cy="28908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9170BF-3966-9F6F-1FF1-55911E61CEEA}"/>
                </a:ext>
              </a:extLst>
            </p:cNvPr>
            <p:cNvSpPr txBox="1"/>
            <p:nvPr/>
          </p:nvSpPr>
          <p:spPr>
            <a:xfrm>
              <a:off x="8096635" y="1756462"/>
              <a:ext cx="154495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Observed data (3-hourly) </a:t>
              </a:r>
            </a:p>
          </p:txBody>
        </p:sp>
        <p:cxnSp>
          <p:nvCxnSpPr>
            <p:cNvPr id="11" name="Straight Arrow Connector 41">
              <a:extLst>
                <a:ext uri="{FF2B5EF4-FFF2-40B4-BE49-F238E27FC236}">
                  <a16:creationId xmlns:a16="http://schemas.microsoft.com/office/drawing/2014/main" id="{A3025CB8-E651-DBC3-4E8D-DD8F09D1B6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13115" y="1177974"/>
              <a:ext cx="244046" cy="22256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F7C122-9FE3-7925-DEBE-4CF47DD76A0D}"/>
                </a:ext>
              </a:extLst>
            </p:cNvPr>
            <p:cNvSpPr txBox="1"/>
            <p:nvPr/>
          </p:nvSpPr>
          <p:spPr>
            <a:xfrm>
              <a:off x="10009864" y="858929"/>
              <a:ext cx="114421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estimated (10-min)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09E527-0063-8684-EE56-F03D294B915E}"/>
              </a:ext>
            </a:extLst>
          </p:cNvPr>
          <p:cNvSpPr txBox="1"/>
          <p:nvPr/>
        </p:nvSpPr>
        <p:spPr>
          <a:xfrm>
            <a:off x="1297858" y="3115115"/>
            <a:ext cx="3234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Use a </a:t>
            </a:r>
            <a:r>
              <a:rPr lang="en-US" sz="1400" b="1" dirty="0">
                <a:ea typeface="Calibri" panose="020F0502020204030204" pitchFamily="34" charset="0"/>
                <a:cs typeface="Arial" panose="020B0604020202020204" pitchFamily="34" charset="0"/>
              </a:rPr>
              <a:t>semi-empirical expression</a:t>
            </a:r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 to t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ransform the </a:t>
            </a:r>
            <a:r>
              <a:rPr lang="en-US" sz="1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CCDF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derived from observations to 10-min wind velocity estimates.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DECDD5-A10D-1929-85EF-BF8B12C31164}"/>
              </a:ext>
            </a:extLst>
          </p:cNvPr>
          <p:cNvSpPr txBox="1"/>
          <p:nvPr/>
        </p:nvSpPr>
        <p:spPr>
          <a:xfrm>
            <a:off x="82815" y="5072907"/>
            <a:ext cx="58460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6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10-min wind speed limit of 20 m/s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set by international standards and regulations is estimated to be </a:t>
            </a:r>
            <a:r>
              <a:rPr lang="en-US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exceeded with probability 0.3%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which corresponds roughly </a:t>
            </a:r>
            <a:r>
              <a:rPr lang="en-US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27 hours operation halt per year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due to strong winds.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0DDB7C-6C80-B6F1-A9E9-FFB098C0D70F}"/>
              </a:ext>
            </a:extLst>
          </p:cNvPr>
          <p:cNvSpPr txBox="1"/>
          <p:nvPr/>
        </p:nvSpPr>
        <p:spPr>
          <a:xfrm>
            <a:off x="7336425" y="3267296"/>
            <a:ext cx="36739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Climate Change Factors (CCFs) 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are used to </a:t>
            </a:r>
            <a:r>
              <a:rPr lang="en-U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rescale 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statistics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obtained from </a:t>
            </a:r>
            <a:r>
              <a:rPr lang="en-US" sz="1400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historical observations</a:t>
            </a:r>
            <a:r>
              <a:rPr lang="en-U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U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future climates</a:t>
            </a:r>
            <a:endParaRPr 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0F7404-53C1-47AD-6BB7-D99CC4383EAF}"/>
              </a:ext>
            </a:extLst>
          </p:cNvPr>
          <p:cNvSpPr txBox="1"/>
          <p:nvPr/>
        </p:nvSpPr>
        <p:spPr>
          <a:xfrm>
            <a:off x="6302703" y="4931899"/>
            <a:ext cx="5604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US" sz="16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both future periods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the effect of climate change on the frequency of high wind </a:t>
            </a:r>
            <a:r>
              <a:rPr lang="en-US" sz="1600" b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speeds is negligible</a:t>
            </a: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D731EE6-BE4D-A837-CEE6-9D64A8E0EFE8}"/>
              </a:ext>
            </a:extLst>
          </p:cNvPr>
          <p:cNvSpPr/>
          <p:nvPr/>
        </p:nvSpPr>
        <p:spPr>
          <a:xfrm rot="5400000">
            <a:off x="9923832" y="5537970"/>
            <a:ext cx="319259" cy="3191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4C88E5-32F5-E336-00E1-E3A267B87477}"/>
              </a:ext>
            </a:extLst>
          </p:cNvPr>
          <p:cNvSpPr txBox="1"/>
          <p:nvPr/>
        </p:nvSpPr>
        <p:spPr>
          <a:xfrm>
            <a:off x="7182830" y="5819590"/>
            <a:ext cx="49263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Consistency with findings on wave characteristics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96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0FDE60A4-794B-4E87-B05B-C17059939ABA}"/>
              </a:ext>
            </a:extLst>
          </p:cNvPr>
          <p:cNvSpPr/>
          <p:nvPr/>
        </p:nvSpPr>
        <p:spPr>
          <a:xfrm>
            <a:off x="-4786" y="6305625"/>
            <a:ext cx="12196786" cy="552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C135CDCA-7FA5-4439-BE7B-BC6B6D392F93}"/>
              </a:ext>
            </a:extLst>
          </p:cNvPr>
          <p:cNvSpPr txBox="1">
            <a:spLocks/>
          </p:cNvSpPr>
          <p:nvPr/>
        </p:nvSpPr>
        <p:spPr>
          <a:xfrm>
            <a:off x="2369112" y="6400314"/>
            <a:ext cx="76157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EGU General Assembly 2024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1638CBD-2026-084F-FDE1-21E5F495829D}"/>
              </a:ext>
            </a:extLst>
          </p:cNvPr>
          <p:cNvSpPr txBox="1">
            <a:spLocks/>
          </p:cNvSpPr>
          <p:nvPr/>
        </p:nvSpPr>
        <p:spPr>
          <a:xfrm>
            <a:off x="283773" y="-30586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1"/>
                </a:solidFill>
              </a:rPr>
              <a:t>Precipitation</a:t>
            </a: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5F16A2CC-7DAF-ED10-6BA8-51C71FB42BC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5831" y="1268360"/>
            <a:ext cx="19663" cy="500461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kern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2C41E-F87E-BF28-AF30-B434238B2FC6}"/>
              </a:ext>
            </a:extLst>
          </p:cNvPr>
          <p:cNvSpPr txBox="1"/>
          <p:nvPr/>
        </p:nvSpPr>
        <p:spPr>
          <a:xfrm>
            <a:off x="2037409" y="1281814"/>
            <a:ext cx="2426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Current Climate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63D4F2-BC1A-0DD3-0930-88F0D2454A26}"/>
              </a:ext>
            </a:extLst>
          </p:cNvPr>
          <p:cNvSpPr txBox="1"/>
          <p:nvPr/>
        </p:nvSpPr>
        <p:spPr>
          <a:xfrm>
            <a:off x="7825788" y="1257717"/>
            <a:ext cx="2244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 pitchFamily="34" charset="0"/>
              </a:rPr>
              <a:t>Future Climate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AC5E5-E3F6-C312-E41A-AD746EB6D3AE}"/>
              </a:ext>
            </a:extLst>
          </p:cNvPr>
          <p:cNvSpPr txBox="1"/>
          <p:nvPr/>
        </p:nvSpPr>
        <p:spPr>
          <a:xfrm>
            <a:off x="199039" y="5239523"/>
            <a:ext cx="57986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</a:rPr>
              <a:t>Rainfall intensities in excess of 115 mm/h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are expected to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</a:rPr>
              <a:t>significantly affect visibility 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</a:rPr>
              <a:t>(&lt; 500 m) and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</a:rPr>
              <a:t>cause </a:t>
            </a:r>
            <a:r>
              <a:rPr lang="en-US" sz="16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disruptions in port operation</a:t>
            </a:r>
            <a:r>
              <a:rPr lang="en-US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due to </a:t>
            </a:r>
            <a:r>
              <a:rPr lang="en-US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drainage system failure and consequent flooding</a:t>
            </a:r>
            <a:r>
              <a:rPr lang="en-US" sz="1600" b="1" i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1600" b="1" i="1" baseline="-25000" dirty="0">
              <a:latin typeface="+mj-lt"/>
            </a:endParaRPr>
          </a:p>
        </p:txBody>
      </p:sp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479CC733-5788-D68A-1392-3A3DF7C382E2}"/>
              </a:ext>
            </a:extLst>
          </p:cNvPr>
          <p:cNvGrpSpPr/>
          <p:nvPr/>
        </p:nvGrpSpPr>
        <p:grpSpPr>
          <a:xfrm>
            <a:off x="157316" y="1676166"/>
            <a:ext cx="5722374" cy="3436608"/>
            <a:chOff x="634569" y="2846205"/>
            <a:chExt cx="6006238" cy="3510145"/>
          </a:xfrm>
        </p:grpSpPr>
        <p:graphicFrame>
          <p:nvGraphicFramePr>
            <p:cNvPr id="10" name="Γράφημα 9">
              <a:extLst>
                <a:ext uri="{FF2B5EF4-FFF2-40B4-BE49-F238E27FC236}">
                  <a16:creationId xmlns:a16="http://schemas.microsoft.com/office/drawing/2014/main" id="{C4CF62E7-A208-5F7F-1BD6-7F14207F32F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11481181"/>
                </p:ext>
              </p:extLst>
            </p:nvPr>
          </p:nvGraphicFramePr>
          <p:xfrm>
            <a:off x="634569" y="2846205"/>
            <a:ext cx="6006238" cy="35101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692D2-AFAD-AD5D-72B0-B67EB6F48B65}"/>
                </a:ext>
              </a:extLst>
            </p:cNvPr>
            <p:cNvSpPr txBox="1"/>
            <p:nvPr/>
          </p:nvSpPr>
          <p:spPr>
            <a:xfrm>
              <a:off x="2136709" y="5275333"/>
              <a:ext cx="4235778" cy="534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1400" dirty="0"/>
                <a:t>Port of Heraklion </a:t>
              </a:r>
            </a:p>
            <a:p>
              <a:pPr lvl="0"/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US" sz="1400" dirty="0"/>
                <a:t> revision of the flood risk management plans</a:t>
              </a:r>
              <a:endParaRPr lang="el-GR" sz="1400" dirty="0"/>
            </a:p>
          </p:txBody>
        </p:sp>
        <p:cxnSp>
          <p:nvCxnSpPr>
            <p:cNvPr id="12" name="Straight Connector 12">
              <a:extLst>
                <a:ext uri="{FF2B5EF4-FFF2-40B4-BE49-F238E27FC236}">
                  <a16:creationId xmlns:a16="http://schemas.microsoft.com/office/drawing/2014/main" id="{E425CA07-0D5A-583D-0D61-9710F2A276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6188" y="4097481"/>
              <a:ext cx="2152" cy="174784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8123B888-3879-A1ED-42FB-E0444AF2D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94973" y="4054398"/>
              <a:ext cx="663367" cy="0"/>
            </a:xfrm>
            <a:prstGeom prst="line">
              <a:avLst/>
            </a:prstGeom>
            <a:ln w="15875">
              <a:solidFill>
                <a:srgbClr val="FF0000"/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1C2D5FD-F124-B012-A482-0A857C8A5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61" y="1820410"/>
            <a:ext cx="3945659" cy="219456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E947A84-1DDE-60BA-096B-AC808227E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896" y="4042982"/>
            <a:ext cx="3945660" cy="2194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AF3C60-92E0-81E2-BA5E-4E46D5518049}"/>
              </a:ext>
            </a:extLst>
          </p:cNvPr>
          <p:cNvSpPr txBox="1"/>
          <p:nvPr/>
        </p:nvSpPr>
        <p:spPr>
          <a:xfrm>
            <a:off x="157316" y="651509"/>
            <a:ext cx="120346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b="1" u="sng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assess the influence of climate change on IDF estimates</a:t>
            </a:r>
            <a:r>
              <a:rPr lang="en-US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we make direct use of the </a:t>
            </a:r>
            <a:r>
              <a:rPr lang="en-US" sz="15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climate change factors </a:t>
            </a:r>
            <a:r>
              <a:rPr lang="en-US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reported in the context of </a:t>
            </a:r>
            <a:r>
              <a:rPr lang="en-US" sz="15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SWICCA</a:t>
            </a:r>
            <a:r>
              <a:rPr lang="en-US" sz="15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program (Service for Water Indicators in Climate Change Adaption, 2015 - 2018)</a:t>
            </a:r>
            <a:endParaRPr lang="en-US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D64B0F-ED32-7420-7DB6-8CF0DB0CE3E9}"/>
              </a:ext>
            </a:extLst>
          </p:cNvPr>
          <p:cNvSpPr txBox="1"/>
          <p:nvPr/>
        </p:nvSpPr>
        <p:spPr>
          <a:xfrm>
            <a:off x="9914508" y="2784884"/>
            <a:ext cx="22774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ea typeface="Times New Roman" panose="02020603050405020304" pitchFamily="18" charset="0"/>
              </a:rPr>
              <a:t>T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he return period </a:t>
            </a:r>
            <a:r>
              <a:rPr lang="en-US" sz="1600" b="1" i="1" dirty="0">
                <a:effectLst/>
                <a:ea typeface="Times New Roman" panose="02020603050405020304" pitchFamily="18" charset="0"/>
              </a:rPr>
              <a:t>T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of </a:t>
            </a:r>
            <a:r>
              <a:rPr lang="en-US" sz="1600" u="sng" dirty="0">
                <a:effectLst/>
                <a:ea typeface="Times New Roman" panose="02020603050405020304" pitchFamily="18" charset="0"/>
              </a:rPr>
              <a:t>intense storms 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will 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decrease in the future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, or equivalently, </a:t>
            </a:r>
            <a:r>
              <a:rPr lang="en-US" sz="1600" u="sng" dirty="0">
                <a:effectLst/>
                <a:ea typeface="Times New Roman" panose="02020603050405020304" pitchFamily="18" charset="0"/>
              </a:rPr>
              <a:t>storms of the same magnitude as those observed in the past will become </a:t>
            </a:r>
            <a:r>
              <a:rPr lang="en-US" sz="1600" b="1" u="sng" dirty="0">
                <a:effectLst/>
                <a:ea typeface="Times New Roman" panose="02020603050405020304" pitchFamily="18" charset="0"/>
              </a:rPr>
              <a:t>more frequent</a:t>
            </a:r>
            <a:r>
              <a:rPr lang="en-US" sz="1600" u="sng" dirty="0">
                <a:effectLst/>
                <a:ea typeface="Times New Roman" panose="02020603050405020304" pitchFamily="18" charset="0"/>
              </a:rPr>
              <a:t>.</a:t>
            </a:r>
            <a:endParaRPr lang="en-US" sz="1600" b="1" i="1" u="sng" baseline="-25000" dirty="0"/>
          </a:p>
        </p:txBody>
      </p:sp>
    </p:spTree>
    <p:extLst>
      <p:ext uri="{BB962C8B-B14F-4D97-AF65-F5344CB8AC3E}">
        <p14:creationId xmlns:p14="http://schemas.microsoft.com/office/powerpoint/2010/main" val="15916076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4388</TotalTime>
  <Words>1420</Words>
  <Application>Microsoft Office PowerPoint</Application>
  <PresentationFormat>Widescreen</PresentationFormat>
  <Paragraphs>192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SansSerif</vt:lpstr>
      <vt:lpstr>Times New Roman</vt:lpstr>
      <vt:lpstr>Wingdings</vt:lpstr>
      <vt:lpstr>Retrospect</vt:lpstr>
      <vt:lpstr>Custom Design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ΑΘΑΝΑΣΙΟΣ</dc:creator>
  <cp:lastModifiedBy>Langousis Andreas</cp:lastModifiedBy>
  <cp:revision>165</cp:revision>
  <dcterms:created xsi:type="dcterms:W3CDTF">2021-04-11T10:37:25Z</dcterms:created>
  <dcterms:modified xsi:type="dcterms:W3CDTF">2024-03-27T20:54:54Z</dcterms:modified>
</cp:coreProperties>
</file>